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6" r:id="rId1"/>
  </p:sldMasterIdLst>
  <p:notesMasterIdLst>
    <p:notesMasterId r:id="rId18"/>
  </p:notesMasterIdLst>
  <p:sldIdLst>
    <p:sldId id="256" r:id="rId2"/>
    <p:sldId id="273" r:id="rId3"/>
    <p:sldId id="262" r:id="rId4"/>
    <p:sldId id="263" r:id="rId5"/>
    <p:sldId id="264" r:id="rId6"/>
    <p:sldId id="274" r:id="rId7"/>
    <p:sldId id="275" r:id="rId8"/>
    <p:sldId id="265" r:id="rId9"/>
    <p:sldId id="276" r:id="rId10"/>
    <p:sldId id="277" r:id="rId11"/>
    <p:sldId id="266" r:id="rId12"/>
    <p:sldId id="278" r:id="rId13"/>
    <p:sldId id="279" r:id="rId14"/>
    <p:sldId id="280" r:id="rId15"/>
    <p:sldId id="281" r:id="rId16"/>
    <p:sldId id="27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7CA74E5-9DF5-E84B-9EE8-A26029E32F38}">
          <p14:sldIdLst>
            <p14:sldId id="256"/>
          </p14:sldIdLst>
        </p14:section>
        <p14:section name="Introduction: Basics of Rational Cycle Design" id="{3D623E3D-DACA-9C46-82F9-3AEBC3D0E9C6}">
          <p14:sldIdLst>
            <p14:sldId id="273"/>
            <p14:sldId id="262"/>
            <p14:sldId id="263"/>
            <p14:sldId id="264"/>
            <p14:sldId id="274"/>
            <p14:sldId id="275"/>
          </p14:sldIdLst>
        </p14:section>
        <p14:section name="Worked Examples: (1) Male model" id="{398CAFEA-F461-FE49-A808-AC45215C7163}">
          <p14:sldIdLst>
            <p14:sldId id="265"/>
            <p14:sldId id="276"/>
            <p14:sldId id="277"/>
            <p14:sldId id="266"/>
          </p14:sldIdLst>
        </p14:section>
        <p14:section name="Worked Examples: (2) Female wellness competitor" id="{4B62989E-90BC-9B44-B958-0480599A702E}">
          <p14:sldIdLst>
            <p14:sldId id="278"/>
            <p14:sldId id="279"/>
            <p14:sldId id="280"/>
            <p14:sldId id="281"/>
          </p14:sldIdLst>
        </p14:section>
        <p14:section name="Q&amp;A" id="{C52F605E-559B-5044-AE5C-5A482269CE8C}">
          <p14:sldIdLst>
            <p14:sldId id="27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5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09"/>
    <p:restoredTop sz="96327"/>
  </p:normalViewPr>
  <p:slideViewPr>
    <p:cSldViewPr snapToGrid="0">
      <p:cViewPr>
        <p:scale>
          <a:sx n="135" d="100"/>
          <a:sy n="135" d="100"/>
        </p:scale>
        <p:origin x="1496"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_rels/data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_rels/drawing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E72557-47CC-7946-9FF2-5DA5BA560D44}" type="doc">
      <dgm:prSet loTypeId="urn:microsoft.com/office/officeart/2005/8/layout/process3" loCatId="" qsTypeId="urn:microsoft.com/office/officeart/2005/8/quickstyle/simple1" qsCatId="simple" csTypeId="urn:microsoft.com/office/officeart/2005/8/colors/colorful1" csCatId="colorful" phldr="1"/>
      <dgm:spPr/>
      <dgm:t>
        <a:bodyPr/>
        <a:lstStyle/>
        <a:p>
          <a:endParaRPr lang="en-US"/>
        </a:p>
      </dgm:t>
    </dgm:pt>
    <dgm:pt modelId="{C4B5E461-FC41-B14C-A6E4-E69D6E71078C}">
      <dgm:prSet phldrT="[Text]"/>
      <dgm:spPr/>
      <dgm:t>
        <a:bodyPr/>
        <a:lstStyle/>
        <a:p>
          <a:r>
            <a:rPr lang="en-US" dirty="0"/>
            <a:t>Individualization</a:t>
          </a:r>
        </a:p>
      </dgm:t>
    </dgm:pt>
    <dgm:pt modelId="{30C502D6-3B71-5F43-A92A-71773E73F839}" type="parTrans" cxnId="{16CB5DA6-4696-794B-9B46-6FA156FB1B6A}">
      <dgm:prSet/>
      <dgm:spPr/>
      <dgm:t>
        <a:bodyPr/>
        <a:lstStyle/>
        <a:p>
          <a:endParaRPr lang="en-US"/>
        </a:p>
      </dgm:t>
    </dgm:pt>
    <dgm:pt modelId="{680ED24C-4E85-F04F-AC71-35FC4771E0CC}" type="sibTrans" cxnId="{16CB5DA6-4696-794B-9B46-6FA156FB1B6A}">
      <dgm:prSet/>
      <dgm:spPr/>
      <dgm:t>
        <a:bodyPr/>
        <a:lstStyle/>
        <a:p>
          <a:endParaRPr lang="en-US"/>
        </a:p>
      </dgm:t>
    </dgm:pt>
    <dgm:pt modelId="{0561ECAC-313F-8A47-8582-E1A10DD55966}">
      <dgm:prSet phldrT="[Text]"/>
      <dgm:spPr/>
      <dgm:t>
        <a:bodyPr/>
        <a:lstStyle/>
        <a:p>
          <a:r>
            <a:rPr lang="en-US" dirty="0"/>
            <a:t>Compound</a:t>
          </a:r>
        </a:p>
      </dgm:t>
    </dgm:pt>
    <dgm:pt modelId="{3DD832EF-D7DA-954E-9D03-32C98A2780DD}" type="parTrans" cxnId="{A9904DD4-D45F-F541-AC6F-0662DC9B1FB5}">
      <dgm:prSet/>
      <dgm:spPr/>
      <dgm:t>
        <a:bodyPr/>
        <a:lstStyle/>
        <a:p>
          <a:endParaRPr lang="en-US"/>
        </a:p>
      </dgm:t>
    </dgm:pt>
    <dgm:pt modelId="{A8614C37-45A2-8B41-A968-571FD788F02A}" type="sibTrans" cxnId="{A9904DD4-D45F-F541-AC6F-0662DC9B1FB5}">
      <dgm:prSet/>
      <dgm:spPr/>
      <dgm:t>
        <a:bodyPr/>
        <a:lstStyle/>
        <a:p>
          <a:endParaRPr lang="en-US"/>
        </a:p>
      </dgm:t>
    </dgm:pt>
    <dgm:pt modelId="{F3A0067B-9A63-C84F-A9E6-8F92ABB5FAC6}">
      <dgm:prSet phldrT="[Text]"/>
      <dgm:spPr/>
      <dgm:t>
        <a:bodyPr/>
        <a:lstStyle/>
        <a:p>
          <a:r>
            <a:rPr lang="en-US" dirty="0"/>
            <a:t>Risk Tolerance</a:t>
          </a:r>
        </a:p>
      </dgm:t>
    </dgm:pt>
    <dgm:pt modelId="{B0354CBC-A07A-044D-B242-68A439E1A441}" type="parTrans" cxnId="{58BF37D2-F1E8-EE42-8FD4-04AD9C0DF564}">
      <dgm:prSet/>
      <dgm:spPr/>
      <dgm:t>
        <a:bodyPr/>
        <a:lstStyle/>
        <a:p>
          <a:endParaRPr lang="en-US"/>
        </a:p>
      </dgm:t>
    </dgm:pt>
    <dgm:pt modelId="{0CBF2970-35DB-E049-A90E-66123B2793E0}" type="sibTrans" cxnId="{58BF37D2-F1E8-EE42-8FD4-04AD9C0DF564}">
      <dgm:prSet/>
      <dgm:spPr/>
      <dgm:t>
        <a:bodyPr/>
        <a:lstStyle/>
        <a:p>
          <a:endParaRPr lang="en-US"/>
        </a:p>
      </dgm:t>
    </dgm:pt>
    <dgm:pt modelId="{A8C718D0-F165-7644-ACE8-F6A286CCE8C0}">
      <dgm:prSet phldrT="[Text]"/>
      <dgm:spPr/>
      <dgm:t>
        <a:bodyPr/>
        <a:lstStyle/>
        <a:p>
          <a:r>
            <a:rPr lang="en-US" dirty="0"/>
            <a:t>Pull Factors</a:t>
          </a:r>
        </a:p>
      </dgm:t>
    </dgm:pt>
    <dgm:pt modelId="{B49DC538-F341-BE4D-AB8F-24E1C06C6DC7}" type="parTrans" cxnId="{D7BA5E59-CEAF-1A49-8623-46FFD4F02D4A}">
      <dgm:prSet/>
      <dgm:spPr/>
      <dgm:t>
        <a:bodyPr/>
        <a:lstStyle/>
        <a:p>
          <a:endParaRPr lang="en-US"/>
        </a:p>
      </dgm:t>
    </dgm:pt>
    <dgm:pt modelId="{18AD472F-F36B-D547-9F38-755C2D9BC367}" type="sibTrans" cxnId="{D7BA5E59-CEAF-1A49-8623-46FFD4F02D4A}">
      <dgm:prSet/>
      <dgm:spPr/>
      <dgm:t>
        <a:bodyPr/>
        <a:lstStyle/>
        <a:p>
          <a:endParaRPr lang="en-US"/>
        </a:p>
      </dgm:t>
    </dgm:pt>
    <dgm:pt modelId="{452BA471-FDEA-3440-8C50-C252B79BB1C1}">
      <dgm:prSet phldrT="[Text]"/>
      <dgm:spPr/>
      <dgm:t>
        <a:bodyPr/>
        <a:lstStyle/>
        <a:p>
          <a:r>
            <a:rPr lang="en-US" dirty="0"/>
            <a:t>Dependencies</a:t>
          </a:r>
        </a:p>
      </dgm:t>
    </dgm:pt>
    <dgm:pt modelId="{B83715BE-6ECF-0A49-AC4D-B629001E7637}" type="parTrans" cxnId="{7122E993-2713-014A-B5BE-CC126FB0CA8B}">
      <dgm:prSet/>
      <dgm:spPr/>
      <dgm:t>
        <a:bodyPr/>
        <a:lstStyle/>
        <a:p>
          <a:endParaRPr lang="en-US"/>
        </a:p>
      </dgm:t>
    </dgm:pt>
    <dgm:pt modelId="{85F0D578-BA76-8941-A6FC-60193EC558D5}" type="sibTrans" cxnId="{7122E993-2713-014A-B5BE-CC126FB0CA8B}">
      <dgm:prSet/>
      <dgm:spPr/>
      <dgm:t>
        <a:bodyPr/>
        <a:lstStyle/>
        <a:p>
          <a:endParaRPr lang="en-US"/>
        </a:p>
      </dgm:t>
    </dgm:pt>
    <dgm:pt modelId="{8673E3B7-D786-1F48-90F1-18A5821FBC60}">
      <dgm:prSet phldrT="[Text]"/>
      <dgm:spPr/>
      <dgm:t>
        <a:bodyPr/>
        <a:lstStyle/>
        <a:p>
          <a:r>
            <a:rPr lang="en-US" dirty="0"/>
            <a:t>Age</a:t>
          </a:r>
        </a:p>
      </dgm:t>
    </dgm:pt>
    <dgm:pt modelId="{A25CFE26-7FB9-E141-BEEB-23C9BCBD7A38}" type="parTrans" cxnId="{EBEC509F-827B-9540-99BB-7D57F12BD4E5}">
      <dgm:prSet/>
      <dgm:spPr/>
      <dgm:t>
        <a:bodyPr/>
        <a:lstStyle/>
        <a:p>
          <a:endParaRPr lang="en-US"/>
        </a:p>
      </dgm:t>
    </dgm:pt>
    <dgm:pt modelId="{6753CC79-E68D-8644-B505-D86A85D95209}" type="sibTrans" cxnId="{EBEC509F-827B-9540-99BB-7D57F12BD4E5}">
      <dgm:prSet/>
      <dgm:spPr/>
      <dgm:t>
        <a:bodyPr/>
        <a:lstStyle/>
        <a:p>
          <a:endParaRPr lang="en-US"/>
        </a:p>
      </dgm:t>
    </dgm:pt>
    <dgm:pt modelId="{50A1CE95-4BEF-C74A-9152-8074D41C71F1}">
      <dgm:prSet phldrT="[Text]"/>
      <dgm:spPr/>
      <dgm:t>
        <a:bodyPr/>
        <a:lstStyle/>
        <a:p>
          <a:r>
            <a:rPr lang="en-US" dirty="0"/>
            <a:t>Dose:</a:t>
          </a:r>
        </a:p>
      </dgm:t>
    </dgm:pt>
    <dgm:pt modelId="{9B33B911-76E0-794A-8F48-95D9674E8636}" type="parTrans" cxnId="{67F8C670-C03F-9644-A92F-6015B9D48151}">
      <dgm:prSet/>
      <dgm:spPr/>
      <dgm:t>
        <a:bodyPr/>
        <a:lstStyle/>
        <a:p>
          <a:endParaRPr lang="en-US"/>
        </a:p>
      </dgm:t>
    </dgm:pt>
    <dgm:pt modelId="{27AB92D5-6091-A343-ACE6-1A3B6CC03D18}" type="sibTrans" cxnId="{67F8C670-C03F-9644-A92F-6015B9D48151}">
      <dgm:prSet/>
      <dgm:spPr/>
      <dgm:t>
        <a:bodyPr/>
        <a:lstStyle/>
        <a:p>
          <a:endParaRPr lang="en-US"/>
        </a:p>
      </dgm:t>
    </dgm:pt>
    <dgm:pt modelId="{BE7F5F6F-5A63-874A-B811-C7F124CC51D4}">
      <dgm:prSet phldrT="[Text]"/>
      <dgm:spPr/>
      <dgm:t>
        <a:bodyPr/>
        <a:lstStyle/>
        <a:p>
          <a:r>
            <a:rPr lang="en-US" dirty="0"/>
            <a:t>Push Factors</a:t>
          </a:r>
        </a:p>
      </dgm:t>
    </dgm:pt>
    <dgm:pt modelId="{20C52044-9526-9541-8C11-61ED4E3AEFCB}" type="parTrans" cxnId="{3D6B5F4C-A66F-7147-8507-6F47CE6316BC}">
      <dgm:prSet/>
      <dgm:spPr/>
      <dgm:t>
        <a:bodyPr/>
        <a:lstStyle/>
        <a:p>
          <a:endParaRPr lang="en-US"/>
        </a:p>
      </dgm:t>
    </dgm:pt>
    <dgm:pt modelId="{FB6848D6-26F3-BA47-940B-2B378B51BBC1}" type="sibTrans" cxnId="{3D6B5F4C-A66F-7147-8507-6F47CE6316BC}">
      <dgm:prSet/>
      <dgm:spPr/>
      <dgm:t>
        <a:bodyPr/>
        <a:lstStyle/>
        <a:p>
          <a:endParaRPr lang="en-US"/>
        </a:p>
      </dgm:t>
    </dgm:pt>
    <dgm:pt modelId="{ACB2E370-0BA1-0A4B-942C-990AD639EF0F}">
      <dgm:prSet phldrT="[Text]"/>
      <dgm:spPr/>
      <dgm:t>
        <a:bodyPr/>
        <a:lstStyle/>
        <a:p>
          <a:r>
            <a:rPr lang="en-US" dirty="0"/>
            <a:t>Sex</a:t>
          </a:r>
        </a:p>
      </dgm:t>
    </dgm:pt>
    <dgm:pt modelId="{5EA1B30E-CF97-DC46-A934-660D8BF04190}" type="parTrans" cxnId="{901EDD65-8C58-0446-9F0E-C26D43C70E6F}">
      <dgm:prSet/>
      <dgm:spPr/>
      <dgm:t>
        <a:bodyPr/>
        <a:lstStyle/>
        <a:p>
          <a:endParaRPr lang="en-US"/>
        </a:p>
      </dgm:t>
    </dgm:pt>
    <dgm:pt modelId="{9FD5C5F7-1D95-3A42-9329-401BF5B60E26}" type="sibTrans" cxnId="{901EDD65-8C58-0446-9F0E-C26D43C70E6F}">
      <dgm:prSet/>
      <dgm:spPr/>
      <dgm:t>
        <a:bodyPr/>
        <a:lstStyle/>
        <a:p>
          <a:endParaRPr lang="en-US"/>
        </a:p>
      </dgm:t>
    </dgm:pt>
    <dgm:pt modelId="{3FE8B31D-8A82-1A4B-B9C2-88C824A36959}">
      <dgm:prSet phldrT="[Text]"/>
      <dgm:spPr/>
      <dgm:t>
        <a:bodyPr/>
        <a:lstStyle/>
        <a:p>
          <a:r>
            <a:rPr lang="en-US" dirty="0"/>
            <a:t>Training Status</a:t>
          </a:r>
        </a:p>
      </dgm:t>
    </dgm:pt>
    <dgm:pt modelId="{D8EBAFBC-6618-5F4E-812C-83D58D5859C1}" type="parTrans" cxnId="{080C0B02-DABC-9E41-8113-8364199203AD}">
      <dgm:prSet/>
      <dgm:spPr/>
      <dgm:t>
        <a:bodyPr/>
        <a:lstStyle/>
        <a:p>
          <a:endParaRPr lang="en-US"/>
        </a:p>
      </dgm:t>
    </dgm:pt>
    <dgm:pt modelId="{5895C88C-ACAE-6641-BE3E-1B60A70E503D}" type="sibTrans" cxnId="{080C0B02-DABC-9E41-8113-8364199203AD}">
      <dgm:prSet/>
      <dgm:spPr/>
      <dgm:t>
        <a:bodyPr/>
        <a:lstStyle/>
        <a:p>
          <a:endParaRPr lang="en-US"/>
        </a:p>
      </dgm:t>
    </dgm:pt>
    <dgm:pt modelId="{3F223C50-8E6A-5F40-9365-5687BD8C786C}">
      <dgm:prSet phldrT="[Text]"/>
      <dgm:spPr/>
      <dgm:t>
        <a:bodyPr/>
        <a:lstStyle/>
        <a:p>
          <a:r>
            <a:rPr lang="en-US" dirty="0"/>
            <a:t>Body comp.</a:t>
          </a:r>
        </a:p>
      </dgm:t>
    </dgm:pt>
    <dgm:pt modelId="{1552CFED-07BF-DD4F-A23C-12AA8BA64B3C}" type="parTrans" cxnId="{D76DEB42-BD0F-D54F-A035-57936CDC75A1}">
      <dgm:prSet/>
      <dgm:spPr/>
      <dgm:t>
        <a:bodyPr/>
        <a:lstStyle/>
        <a:p>
          <a:endParaRPr lang="en-US"/>
        </a:p>
      </dgm:t>
    </dgm:pt>
    <dgm:pt modelId="{E2D71C96-4530-824F-B08C-26836D48CD74}" type="sibTrans" cxnId="{D76DEB42-BD0F-D54F-A035-57936CDC75A1}">
      <dgm:prSet/>
      <dgm:spPr/>
      <dgm:t>
        <a:bodyPr/>
        <a:lstStyle/>
        <a:p>
          <a:endParaRPr lang="en-US"/>
        </a:p>
      </dgm:t>
    </dgm:pt>
    <dgm:pt modelId="{182A84CA-0745-5948-BA15-F2FE223B876B}">
      <dgm:prSet phldrT="[Text]"/>
      <dgm:spPr/>
      <dgm:t>
        <a:bodyPr/>
        <a:lstStyle/>
        <a:p>
          <a:r>
            <a:rPr lang="en-US" dirty="0"/>
            <a:t>Familial CVD </a:t>
          </a:r>
          <a:r>
            <a:rPr lang="en-US" dirty="0" err="1"/>
            <a:t>Hx</a:t>
          </a:r>
          <a:endParaRPr lang="en-US" dirty="0"/>
        </a:p>
      </dgm:t>
    </dgm:pt>
    <dgm:pt modelId="{72B20DF9-EBFC-8340-938A-884191181DE9}" type="parTrans" cxnId="{C1A64681-9AC3-1A41-99E5-FE9D38963FC4}">
      <dgm:prSet/>
      <dgm:spPr/>
      <dgm:t>
        <a:bodyPr/>
        <a:lstStyle/>
        <a:p>
          <a:endParaRPr lang="en-US"/>
        </a:p>
      </dgm:t>
    </dgm:pt>
    <dgm:pt modelId="{B13DBF66-23D7-B648-B221-16D4D2DD208A}" type="sibTrans" cxnId="{C1A64681-9AC3-1A41-99E5-FE9D38963FC4}">
      <dgm:prSet/>
      <dgm:spPr/>
      <dgm:t>
        <a:bodyPr/>
        <a:lstStyle/>
        <a:p>
          <a:endParaRPr lang="en-US"/>
        </a:p>
      </dgm:t>
    </dgm:pt>
    <dgm:pt modelId="{2A8E6BD0-090E-9644-AE03-1A02837732C2}">
      <dgm:prSet phldrT="[Text]"/>
      <dgm:spPr/>
      <dgm:t>
        <a:bodyPr/>
        <a:lstStyle/>
        <a:p>
          <a:r>
            <a:rPr lang="en-US" dirty="0"/>
            <a:t>Initial</a:t>
          </a:r>
        </a:p>
      </dgm:t>
    </dgm:pt>
    <dgm:pt modelId="{43B06092-26AB-144E-9438-E8EAE34F2C09}" type="parTrans" cxnId="{B33E8143-D000-0F41-BB93-CBB860849CD8}">
      <dgm:prSet/>
      <dgm:spPr/>
      <dgm:t>
        <a:bodyPr/>
        <a:lstStyle/>
        <a:p>
          <a:endParaRPr lang="en-US"/>
        </a:p>
      </dgm:t>
    </dgm:pt>
    <dgm:pt modelId="{FF8FC89C-802C-A648-9922-A909E47D9D3A}" type="sibTrans" cxnId="{B33E8143-D000-0F41-BB93-CBB860849CD8}">
      <dgm:prSet/>
      <dgm:spPr/>
      <dgm:t>
        <a:bodyPr/>
        <a:lstStyle/>
        <a:p>
          <a:endParaRPr lang="en-US"/>
        </a:p>
      </dgm:t>
    </dgm:pt>
    <dgm:pt modelId="{8BF7755A-7421-9842-A5E6-6D607BF12365}">
      <dgm:prSet phldrT="[Text]"/>
      <dgm:spPr/>
      <dgm:t>
        <a:bodyPr/>
        <a:lstStyle/>
        <a:p>
          <a:r>
            <a:rPr lang="en-US" dirty="0"/>
            <a:t>Titration</a:t>
          </a:r>
        </a:p>
      </dgm:t>
    </dgm:pt>
    <dgm:pt modelId="{4176B6DC-E063-9A48-B3F0-D28C1E65282C}" type="parTrans" cxnId="{D0267EC8-36A3-0B48-B098-28112EB37B9B}">
      <dgm:prSet/>
      <dgm:spPr/>
      <dgm:t>
        <a:bodyPr/>
        <a:lstStyle/>
        <a:p>
          <a:endParaRPr lang="en-US"/>
        </a:p>
      </dgm:t>
    </dgm:pt>
    <dgm:pt modelId="{09297A3B-E4DB-C241-A817-B8DD9C045F52}" type="sibTrans" cxnId="{D0267EC8-36A3-0B48-B098-28112EB37B9B}">
      <dgm:prSet/>
      <dgm:spPr/>
      <dgm:t>
        <a:bodyPr/>
        <a:lstStyle/>
        <a:p>
          <a:endParaRPr lang="en-US"/>
        </a:p>
      </dgm:t>
    </dgm:pt>
    <dgm:pt modelId="{22DA02D5-88FD-2348-8D2C-5EEA2EAC7CE7}" type="pres">
      <dgm:prSet presAssocID="{26E72557-47CC-7946-9FF2-5DA5BA560D44}" presName="linearFlow" presStyleCnt="0">
        <dgm:presLayoutVars>
          <dgm:dir/>
          <dgm:animLvl val="lvl"/>
          <dgm:resizeHandles val="exact"/>
        </dgm:presLayoutVars>
      </dgm:prSet>
      <dgm:spPr/>
    </dgm:pt>
    <dgm:pt modelId="{05831D87-117F-0149-A091-F8A12226D20A}" type="pres">
      <dgm:prSet presAssocID="{C4B5E461-FC41-B14C-A6E4-E69D6E71078C}" presName="composite" presStyleCnt="0"/>
      <dgm:spPr/>
    </dgm:pt>
    <dgm:pt modelId="{C280CBDE-519A-8E45-A976-5F300111BBF6}" type="pres">
      <dgm:prSet presAssocID="{C4B5E461-FC41-B14C-A6E4-E69D6E71078C}" presName="parTx" presStyleLbl="node1" presStyleIdx="0" presStyleCnt="3">
        <dgm:presLayoutVars>
          <dgm:chMax val="0"/>
          <dgm:chPref val="0"/>
          <dgm:bulletEnabled val="1"/>
        </dgm:presLayoutVars>
      </dgm:prSet>
      <dgm:spPr/>
    </dgm:pt>
    <dgm:pt modelId="{AA9EDAA0-06E1-964C-93D5-6C6C5153420C}" type="pres">
      <dgm:prSet presAssocID="{C4B5E461-FC41-B14C-A6E4-E69D6E71078C}" presName="parSh" presStyleLbl="node1" presStyleIdx="0" presStyleCnt="3"/>
      <dgm:spPr/>
    </dgm:pt>
    <dgm:pt modelId="{BE295A9F-BD52-8046-BD3A-5083AE77E41B}" type="pres">
      <dgm:prSet presAssocID="{C4B5E461-FC41-B14C-A6E4-E69D6E71078C}" presName="desTx" presStyleLbl="fgAcc1" presStyleIdx="0" presStyleCnt="3">
        <dgm:presLayoutVars>
          <dgm:bulletEnabled val="1"/>
        </dgm:presLayoutVars>
      </dgm:prSet>
      <dgm:spPr/>
    </dgm:pt>
    <dgm:pt modelId="{DD0A4886-EED9-DF4E-82CC-2AB4BA672663}" type="pres">
      <dgm:prSet presAssocID="{680ED24C-4E85-F04F-AC71-35FC4771E0CC}" presName="sibTrans" presStyleLbl="sibTrans2D1" presStyleIdx="0" presStyleCnt="2"/>
      <dgm:spPr/>
    </dgm:pt>
    <dgm:pt modelId="{FD8254DC-E05D-F944-9104-BAE31F75AE7A}" type="pres">
      <dgm:prSet presAssocID="{680ED24C-4E85-F04F-AC71-35FC4771E0CC}" presName="connTx" presStyleLbl="sibTrans2D1" presStyleIdx="0" presStyleCnt="2"/>
      <dgm:spPr/>
    </dgm:pt>
    <dgm:pt modelId="{264C2E90-F268-4B40-B97B-C6E8B5F2277B}" type="pres">
      <dgm:prSet presAssocID="{F3A0067B-9A63-C84F-A9E6-8F92ABB5FAC6}" presName="composite" presStyleCnt="0"/>
      <dgm:spPr/>
    </dgm:pt>
    <dgm:pt modelId="{831681F0-3E04-9C4F-876C-F13EBCBA7D6D}" type="pres">
      <dgm:prSet presAssocID="{F3A0067B-9A63-C84F-A9E6-8F92ABB5FAC6}" presName="parTx" presStyleLbl="node1" presStyleIdx="0" presStyleCnt="3">
        <dgm:presLayoutVars>
          <dgm:chMax val="0"/>
          <dgm:chPref val="0"/>
          <dgm:bulletEnabled val="1"/>
        </dgm:presLayoutVars>
      </dgm:prSet>
      <dgm:spPr/>
    </dgm:pt>
    <dgm:pt modelId="{A91853CF-0DD6-C34F-88A0-34F7E6E711E5}" type="pres">
      <dgm:prSet presAssocID="{F3A0067B-9A63-C84F-A9E6-8F92ABB5FAC6}" presName="parSh" presStyleLbl="node1" presStyleIdx="1" presStyleCnt="3"/>
      <dgm:spPr/>
    </dgm:pt>
    <dgm:pt modelId="{F5203BD5-99AF-3E4D-9FEB-3AF7AC24322C}" type="pres">
      <dgm:prSet presAssocID="{F3A0067B-9A63-C84F-A9E6-8F92ABB5FAC6}" presName="desTx" presStyleLbl="fgAcc1" presStyleIdx="1" presStyleCnt="3">
        <dgm:presLayoutVars>
          <dgm:bulletEnabled val="1"/>
        </dgm:presLayoutVars>
      </dgm:prSet>
      <dgm:spPr/>
    </dgm:pt>
    <dgm:pt modelId="{E6FE5F1F-908C-9D40-BA6E-6A9D491398F4}" type="pres">
      <dgm:prSet presAssocID="{0CBF2970-35DB-E049-A90E-66123B2793E0}" presName="sibTrans" presStyleLbl="sibTrans2D1" presStyleIdx="1" presStyleCnt="2"/>
      <dgm:spPr>
        <a:prstGeom prst="bentArrow">
          <a:avLst/>
        </a:prstGeom>
      </dgm:spPr>
    </dgm:pt>
    <dgm:pt modelId="{C1991BFA-200E-FC4D-B61D-6B2E4425CB0D}" type="pres">
      <dgm:prSet presAssocID="{0CBF2970-35DB-E049-A90E-66123B2793E0}" presName="connTx" presStyleLbl="sibTrans2D1" presStyleIdx="1" presStyleCnt="2"/>
      <dgm:spPr/>
    </dgm:pt>
    <dgm:pt modelId="{25EEC6EE-219E-B045-8134-21B78C090534}" type="pres">
      <dgm:prSet presAssocID="{452BA471-FDEA-3440-8C50-C252B79BB1C1}" presName="composite" presStyleCnt="0"/>
      <dgm:spPr/>
    </dgm:pt>
    <dgm:pt modelId="{C3E75BE2-648E-5343-99CF-4B9522BE1292}" type="pres">
      <dgm:prSet presAssocID="{452BA471-FDEA-3440-8C50-C252B79BB1C1}" presName="parTx" presStyleLbl="node1" presStyleIdx="1" presStyleCnt="3">
        <dgm:presLayoutVars>
          <dgm:chMax val="0"/>
          <dgm:chPref val="0"/>
          <dgm:bulletEnabled val="1"/>
        </dgm:presLayoutVars>
      </dgm:prSet>
      <dgm:spPr/>
    </dgm:pt>
    <dgm:pt modelId="{E88000B8-FFC0-AB4C-ABEA-31A88757324B}" type="pres">
      <dgm:prSet presAssocID="{452BA471-FDEA-3440-8C50-C252B79BB1C1}" presName="parSh" presStyleLbl="node1" presStyleIdx="2" presStyleCnt="3"/>
      <dgm:spPr/>
    </dgm:pt>
    <dgm:pt modelId="{2A659849-D079-5242-A743-3295DCAF3FB2}" type="pres">
      <dgm:prSet presAssocID="{452BA471-FDEA-3440-8C50-C252B79BB1C1}" presName="desTx" presStyleLbl="fgAcc1" presStyleIdx="2" presStyleCnt="3">
        <dgm:presLayoutVars>
          <dgm:bulletEnabled val="1"/>
        </dgm:presLayoutVars>
      </dgm:prSet>
      <dgm:spPr/>
    </dgm:pt>
  </dgm:ptLst>
  <dgm:cxnLst>
    <dgm:cxn modelId="{080C0B02-DABC-9E41-8113-8364199203AD}" srcId="{452BA471-FDEA-3440-8C50-C252B79BB1C1}" destId="{3FE8B31D-8A82-1A4B-B9C2-88C824A36959}" srcOrd="2" destOrd="0" parTransId="{D8EBAFBC-6618-5F4E-812C-83D58D5859C1}" sibTransId="{5895C88C-ACAE-6641-BE3E-1B60A70E503D}"/>
    <dgm:cxn modelId="{99744D0E-95FB-F049-82A9-3F1D4F661FA4}" type="presOf" srcId="{452BA471-FDEA-3440-8C50-C252B79BB1C1}" destId="{C3E75BE2-648E-5343-99CF-4B9522BE1292}" srcOrd="0" destOrd="0" presId="urn:microsoft.com/office/officeart/2005/8/layout/process3"/>
    <dgm:cxn modelId="{21B84410-080F-BC49-A334-8D1878E9DDC3}" type="presOf" srcId="{C4B5E461-FC41-B14C-A6E4-E69D6E71078C}" destId="{C280CBDE-519A-8E45-A976-5F300111BBF6}" srcOrd="0" destOrd="0" presId="urn:microsoft.com/office/officeart/2005/8/layout/process3"/>
    <dgm:cxn modelId="{9BB58D10-95DF-E149-A0B6-3503BA686CF7}" type="presOf" srcId="{3F223C50-8E6A-5F40-9365-5687BD8C786C}" destId="{2A659849-D079-5242-A743-3295DCAF3FB2}" srcOrd="0" destOrd="3" presId="urn:microsoft.com/office/officeart/2005/8/layout/process3"/>
    <dgm:cxn modelId="{2582F32D-6C45-A24D-B3A1-A1FD64B3F099}" type="presOf" srcId="{3FE8B31D-8A82-1A4B-B9C2-88C824A36959}" destId="{2A659849-D079-5242-A743-3295DCAF3FB2}" srcOrd="0" destOrd="2" presId="urn:microsoft.com/office/officeart/2005/8/layout/process3"/>
    <dgm:cxn modelId="{B5270331-EB2D-F64E-816F-4C1338349B80}" type="presOf" srcId="{BE7F5F6F-5A63-874A-B811-C7F124CC51D4}" destId="{F5203BD5-99AF-3E4D-9FEB-3AF7AC24322C}" srcOrd="0" destOrd="1" presId="urn:microsoft.com/office/officeart/2005/8/layout/process3"/>
    <dgm:cxn modelId="{4145D835-1040-D149-9FE6-537A054E855F}" type="presOf" srcId="{2A8E6BD0-090E-9644-AE03-1A02837732C2}" destId="{BE295A9F-BD52-8046-BD3A-5083AE77E41B}" srcOrd="0" destOrd="2" presId="urn:microsoft.com/office/officeart/2005/8/layout/process3"/>
    <dgm:cxn modelId="{58391040-4A47-EA49-A7F1-667C20333FA9}" type="presOf" srcId="{ACB2E370-0BA1-0A4B-942C-990AD639EF0F}" destId="{2A659849-D079-5242-A743-3295DCAF3FB2}" srcOrd="0" destOrd="1" presId="urn:microsoft.com/office/officeart/2005/8/layout/process3"/>
    <dgm:cxn modelId="{D76DEB42-BD0F-D54F-A035-57936CDC75A1}" srcId="{452BA471-FDEA-3440-8C50-C252B79BB1C1}" destId="{3F223C50-8E6A-5F40-9365-5687BD8C786C}" srcOrd="3" destOrd="0" parTransId="{1552CFED-07BF-DD4F-A23C-12AA8BA64B3C}" sibTransId="{E2D71C96-4530-824F-B08C-26836D48CD74}"/>
    <dgm:cxn modelId="{B33E8143-D000-0F41-BB93-CBB860849CD8}" srcId="{50A1CE95-4BEF-C74A-9152-8074D41C71F1}" destId="{2A8E6BD0-090E-9644-AE03-1A02837732C2}" srcOrd="0" destOrd="0" parTransId="{43B06092-26AB-144E-9438-E8EAE34F2C09}" sibTransId="{FF8FC89C-802C-A648-9922-A909E47D9D3A}"/>
    <dgm:cxn modelId="{4DEEF445-6F04-454A-90CD-CA94A17BB03C}" type="presOf" srcId="{A8C718D0-F165-7644-ACE8-F6A286CCE8C0}" destId="{F5203BD5-99AF-3E4D-9FEB-3AF7AC24322C}" srcOrd="0" destOrd="0" presId="urn:microsoft.com/office/officeart/2005/8/layout/process3"/>
    <dgm:cxn modelId="{088DD44B-AFB3-AE42-A33C-70CEFDD691FE}" type="presOf" srcId="{680ED24C-4E85-F04F-AC71-35FC4771E0CC}" destId="{FD8254DC-E05D-F944-9104-BAE31F75AE7A}" srcOrd="1" destOrd="0" presId="urn:microsoft.com/office/officeart/2005/8/layout/process3"/>
    <dgm:cxn modelId="{3D6B5F4C-A66F-7147-8507-6F47CE6316BC}" srcId="{F3A0067B-9A63-C84F-A9E6-8F92ABB5FAC6}" destId="{BE7F5F6F-5A63-874A-B811-C7F124CC51D4}" srcOrd="1" destOrd="0" parTransId="{20C52044-9526-9541-8C11-61ED4E3AEFCB}" sibTransId="{FB6848D6-26F3-BA47-940B-2B378B51BBC1}"/>
    <dgm:cxn modelId="{AD294956-F0AB-FD4B-9D15-940CAEBBAAEC}" type="presOf" srcId="{680ED24C-4E85-F04F-AC71-35FC4771E0CC}" destId="{DD0A4886-EED9-DF4E-82CC-2AB4BA672663}" srcOrd="0" destOrd="0" presId="urn:microsoft.com/office/officeart/2005/8/layout/process3"/>
    <dgm:cxn modelId="{D7BA5E59-CEAF-1A49-8623-46FFD4F02D4A}" srcId="{F3A0067B-9A63-C84F-A9E6-8F92ABB5FAC6}" destId="{A8C718D0-F165-7644-ACE8-F6A286CCE8C0}" srcOrd="0" destOrd="0" parTransId="{B49DC538-F341-BE4D-AB8F-24E1C06C6DC7}" sibTransId="{18AD472F-F36B-D547-9F38-755C2D9BC367}"/>
    <dgm:cxn modelId="{901EDD65-8C58-0446-9F0E-C26D43C70E6F}" srcId="{452BA471-FDEA-3440-8C50-C252B79BB1C1}" destId="{ACB2E370-0BA1-0A4B-942C-990AD639EF0F}" srcOrd="1" destOrd="0" parTransId="{5EA1B30E-CF97-DC46-A934-660D8BF04190}" sibTransId="{9FD5C5F7-1D95-3A42-9329-401BF5B60E26}"/>
    <dgm:cxn modelId="{47A9A068-1530-6A49-91F0-14D44F07730C}" type="presOf" srcId="{0561ECAC-313F-8A47-8582-E1A10DD55966}" destId="{BE295A9F-BD52-8046-BD3A-5083AE77E41B}" srcOrd="0" destOrd="0" presId="urn:microsoft.com/office/officeart/2005/8/layout/process3"/>
    <dgm:cxn modelId="{28DD166E-9EE8-C040-BB2C-32086A796B3E}" type="presOf" srcId="{F3A0067B-9A63-C84F-A9E6-8F92ABB5FAC6}" destId="{A91853CF-0DD6-C34F-88A0-34F7E6E711E5}" srcOrd="1" destOrd="0" presId="urn:microsoft.com/office/officeart/2005/8/layout/process3"/>
    <dgm:cxn modelId="{67F8C670-C03F-9644-A92F-6015B9D48151}" srcId="{C4B5E461-FC41-B14C-A6E4-E69D6E71078C}" destId="{50A1CE95-4BEF-C74A-9152-8074D41C71F1}" srcOrd="1" destOrd="0" parTransId="{9B33B911-76E0-794A-8F48-95D9674E8636}" sibTransId="{27AB92D5-6091-A343-ACE6-1A3B6CC03D18}"/>
    <dgm:cxn modelId="{BE6A5B73-3818-B54D-9BB4-0D350D015C4D}" type="presOf" srcId="{182A84CA-0745-5948-BA15-F2FE223B876B}" destId="{2A659849-D079-5242-A743-3295DCAF3FB2}" srcOrd="0" destOrd="4" presId="urn:microsoft.com/office/officeart/2005/8/layout/process3"/>
    <dgm:cxn modelId="{1AC62B7F-E550-A647-A5C9-5D4F5D492E12}" type="presOf" srcId="{26E72557-47CC-7946-9FF2-5DA5BA560D44}" destId="{22DA02D5-88FD-2348-8D2C-5EEA2EAC7CE7}" srcOrd="0" destOrd="0" presId="urn:microsoft.com/office/officeart/2005/8/layout/process3"/>
    <dgm:cxn modelId="{C1A64681-9AC3-1A41-99E5-FE9D38963FC4}" srcId="{452BA471-FDEA-3440-8C50-C252B79BB1C1}" destId="{182A84CA-0745-5948-BA15-F2FE223B876B}" srcOrd="4" destOrd="0" parTransId="{72B20DF9-EBFC-8340-938A-884191181DE9}" sibTransId="{B13DBF66-23D7-B648-B221-16D4D2DD208A}"/>
    <dgm:cxn modelId="{8520D783-2C68-8644-B5C9-75CA5FF1F9D7}" type="presOf" srcId="{8BF7755A-7421-9842-A5E6-6D607BF12365}" destId="{BE295A9F-BD52-8046-BD3A-5083AE77E41B}" srcOrd="0" destOrd="3" presId="urn:microsoft.com/office/officeart/2005/8/layout/process3"/>
    <dgm:cxn modelId="{7122E993-2713-014A-B5BE-CC126FB0CA8B}" srcId="{26E72557-47CC-7946-9FF2-5DA5BA560D44}" destId="{452BA471-FDEA-3440-8C50-C252B79BB1C1}" srcOrd="2" destOrd="0" parTransId="{B83715BE-6ECF-0A49-AC4D-B629001E7637}" sibTransId="{85F0D578-BA76-8941-A6FC-60193EC558D5}"/>
    <dgm:cxn modelId="{EBEC509F-827B-9540-99BB-7D57F12BD4E5}" srcId="{452BA471-FDEA-3440-8C50-C252B79BB1C1}" destId="{8673E3B7-D786-1F48-90F1-18A5821FBC60}" srcOrd="0" destOrd="0" parTransId="{A25CFE26-7FB9-E141-BEEB-23C9BCBD7A38}" sibTransId="{6753CC79-E68D-8644-B505-D86A85D95209}"/>
    <dgm:cxn modelId="{F8ECD0A0-8CC9-EC48-9F6F-793228EF343E}" type="presOf" srcId="{0CBF2970-35DB-E049-A90E-66123B2793E0}" destId="{C1991BFA-200E-FC4D-B61D-6B2E4425CB0D}" srcOrd="1" destOrd="0" presId="urn:microsoft.com/office/officeart/2005/8/layout/process3"/>
    <dgm:cxn modelId="{16CB5DA6-4696-794B-9B46-6FA156FB1B6A}" srcId="{26E72557-47CC-7946-9FF2-5DA5BA560D44}" destId="{C4B5E461-FC41-B14C-A6E4-E69D6E71078C}" srcOrd="0" destOrd="0" parTransId="{30C502D6-3B71-5F43-A92A-71773E73F839}" sibTransId="{680ED24C-4E85-F04F-AC71-35FC4771E0CC}"/>
    <dgm:cxn modelId="{4A17DEA6-A056-F845-9508-81FC5F0715B3}" type="presOf" srcId="{0CBF2970-35DB-E049-A90E-66123B2793E0}" destId="{E6FE5F1F-908C-9D40-BA6E-6A9D491398F4}" srcOrd="0" destOrd="0" presId="urn:microsoft.com/office/officeart/2005/8/layout/process3"/>
    <dgm:cxn modelId="{649481C2-6F69-7B44-864C-B20A75531937}" type="presOf" srcId="{50A1CE95-4BEF-C74A-9152-8074D41C71F1}" destId="{BE295A9F-BD52-8046-BD3A-5083AE77E41B}" srcOrd="0" destOrd="1" presId="urn:microsoft.com/office/officeart/2005/8/layout/process3"/>
    <dgm:cxn modelId="{D0267EC8-36A3-0B48-B098-28112EB37B9B}" srcId="{50A1CE95-4BEF-C74A-9152-8074D41C71F1}" destId="{8BF7755A-7421-9842-A5E6-6D607BF12365}" srcOrd="1" destOrd="0" parTransId="{4176B6DC-E063-9A48-B3F0-D28C1E65282C}" sibTransId="{09297A3B-E4DB-C241-A817-B8DD9C045F52}"/>
    <dgm:cxn modelId="{FB8451CB-F65C-7E4B-82C5-5FE1A6287F08}" type="presOf" srcId="{452BA471-FDEA-3440-8C50-C252B79BB1C1}" destId="{E88000B8-FFC0-AB4C-ABEA-31A88757324B}" srcOrd="1" destOrd="0" presId="urn:microsoft.com/office/officeart/2005/8/layout/process3"/>
    <dgm:cxn modelId="{FB9099CF-D57B-BF41-B84F-A630CE5CD3BC}" type="presOf" srcId="{8673E3B7-D786-1F48-90F1-18A5821FBC60}" destId="{2A659849-D079-5242-A743-3295DCAF3FB2}" srcOrd="0" destOrd="0" presId="urn:microsoft.com/office/officeart/2005/8/layout/process3"/>
    <dgm:cxn modelId="{58BF37D2-F1E8-EE42-8FD4-04AD9C0DF564}" srcId="{26E72557-47CC-7946-9FF2-5DA5BA560D44}" destId="{F3A0067B-9A63-C84F-A9E6-8F92ABB5FAC6}" srcOrd="1" destOrd="0" parTransId="{B0354CBC-A07A-044D-B242-68A439E1A441}" sibTransId="{0CBF2970-35DB-E049-A90E-66123B2793E0}"/>
    <dgm:cxn modelId="{A9904DD4-D45F-F541-AC6F-0662DC9B1FB5}" srcId="{C4B5E461-FC41-B14C-A6E4-E69D6E71078C}" destId="{0561ECAC-313F-8A47-8582-E1A10DD55966}" srcOrd="0" destOrd="0" parTransId="{3DD832EF-D7DA-954E-9D03-32C98A2780DD}" sibTransId="{A8614C37-45A2-8B41-A968-571FD788F02A}"/>
    <dgm:cxn modelId="{F8CFDFD9-60FD-8644-BC3F-31C8AA601B8B}" type="presOf" srcId="{C4B5E461-FC41-B14C-A6E4-E69D6E71078C}" destId="{AA9EDAA0-06E1-964C-93D5-6C6C5153420C}" srcOrd="1" destOrd="0" presId="urn:microsoft.com/office/officeart/2005/8/layout/process3"/>
    <dgm:cxn modelId="{DC6287F9-F83C-834D-A6C5-1E445A0EA294}" type="presOf" srcId="{F3A0067B-9A63-C84F-A9E6-8F92ABB5FAC6}" destId="{831681F0-3E04-9C4F-876C-F13EBCBA7D6D}" srcOrd="0" destOrd="0" presId="urn:microsoft.com/office/officeart/2005/8/layout/process3"/>
    <dgm:cxn modelId="{44156300-ECD4-8942-B789-C332E59CED2D}" type="presParOf" srcId="{22DA02D5-88FD-2348-8D2C-5EEA2EAC7CE7}" destId="{05831D87-117F-0149-A091-F8A12226D20A}" srcOrd="0" destOrd="0" presId="urn:microsoft.com/office/officeart/2005/8/layout/process3"/>
    <dgm:cxn modelId="{D1DA18EE-D49B-A747-8883-49CDE00BBA69}" type="presParOf" srcId="{05831D87-117F-0149-A091-F8A12226D20A}" destId="{C280CBDE-519A-8E45-A976-5F300111BBF6}" srcOrd="0" destOrd="0" presId="urn:microsoft.com/office/officeart/2005/8/layout/process3"/>
    <dgm:cxn modelId="{79268425-75A3-BD49-95C3-84A563F72D85}" type="presParOf" srcId="{05831D87-117F-0149-A091-F8A12226D20A}" destId="{AA9EDAA0-06E1-964C-93D5-6C6C5153420C}" srcOrd="1" destOrd="0" presId="urn:microsoft.com/office/officeart/2005/8/layout/process3"/>
    <dgm:cxn modelId="{AC93C30F-7709-D14F-A229-023EEA3E80E0}" type="presParOf" srcId="{05831D87-117F-0149-A091-F8A12226D20A}" destId="{BE295A9F-BD52-8046-BD3A-5083AE77E41B}" srcOrd="2" destOrd="0" presId="urn:microsoft.com/office/officeart/2005/8/layout/process3"/>
    <dgm:cxn modelId="{4E88FFB9-B8B6-BD40-9DED-3ED9ECDF2333}" type="presParOf" srcId="{22DA02D5-88FD-2348-8D2C-5EEA2EAC7CE7}" destId="{DD0A4886-EED9-DF4E-82CC-2AB4BA672663}" srcOrd="1" destOrd="0" presId="urn:microsoft.com/office/officeart/2005/8/layout/process3"/>
    <dgm:cxn modelId="{11B25238-31EF-9449-8308-683DBCE4A1DA}" type="presParOf" srcId="{DD0A4886-EED9-DF4E-82CC-2AB4BA672663}" destId="{FD8254DC-E05D-F944-9104-BAE31F75AE7A}" srcOrd="0" destOrd="0" presId="urn:microsoft.com/office/officeart/2005/8/layout/process3"/>
    <dgm:cxn modelId="{618D449F-5B4D-0042-ABD2-35A125C1AFDB}" type="presParOf" srcId="{22DA02D5-88FD-2348-8D2C-5EEA2EAC7CE7}" destId="{264C2E90-F268-4B40-B97B-C6E8B5F2277B}" srcOrd="2" destOrd="0" presId="urn:microsoft.com/office/officeart/2005/8/layout/process3"/>
    <dgm:cxn modelId="{B5ED7C80-E328-FD4A-8198-26C3EB78E766}" type="presParOf" srcId="{264C2E90-F268-4B40-B97B-C6E8B5F2277B}" destId="{831681F0-3E04-9C4F-876C-F13EBCBA7D6D}" srcOrd="0" destOrd="0" presId="urn:microsoft.com/office/officeart/2005/8/layout/process3"/>
    <dgm:cxn modelId="{683041E2-73EF-144C-993C-D20E011C6CA3}" type="presParOf" srcId="{264C2E90-F268-4B40-B97B-C6E8B5F2277B}" destId="{A91853CF-0DD6-C34F-88A0-34F7E6E711E5}" srcOrd="1" destOrd="0" presId="urn:microsoft.com/office/officeart/2005/8/layout/process3"/>
    <dgm:cxn modelId="{5411901A-8416-CA47-B569-447AF34FFF5D}" type="presParOf" srcId="{264C2E90-F268-4B40-B97B-C6E8B5F2277B}" destId="{F5203BD5-99AF-3E4D-9FEB-3AF7AC24322C}" srcOrd="2" destOrd="0" presId="urn:microsoft.com/office/officeart/2005/8/layout/process3"/>
    <dgm:cxn modelId="{8E416D86-9F2A-9049-BD8B-F3DD8E556E35}" type="presParOf" srcId="{22DA02D5-88FD-2348-8D2C-5EEA2EAC7CE7}" destId="{E6FE5F1F-908C-9D40-BA6E-6A9D491398F4}" srcOrd="3" destOrd="0" presId="urn:microsoft.com/office/officeart/2005/8/layout/process3"/>
    <dgm:cxn modelId="{005BA0E9-2304-DA4A-BAAE-3DBBCDD023BD}" type="presParOf" srcId="{E6FE5F1F-908C-9D40-BA6E-6A9D491398F4}" destId="{C1991BFA-200E-FC4D-B61D-6B2E4425CB0D}" srcOrd="0" destOrd="0" presId="urn:microsoft.com/office/officeart/2005/8/layout/process3"/>
    <dgm:cxn modelId="{23875BDA-D1F3-0541-9CFB-815B123625DA}" type="presParOf" srcId="{22DA02D5-88FD-2348-8D2C-5EEA2EAC7CE7}" destId="{25EEC6EE-219E-B045-8134-21B78C090534}" srcOrd="4" destOrd="0" presId="urn:microsoft.com/office/officeart/2005/8/layout/process3"/>
    <dgm:cxn modelId="{5FBD6951-B7F3-1143-8BE0-47F1A354AB99}" type="presParOf" srcId="{25EEC6EE-219E-B045-8134-21B78C090534}" destId="{C3E75BE2-648E-5343-99CF-4B9522BE1292}" srcOrd="0" destOrd="0" presId="urn:microsoft.com/office/officeart/2005/8/layout/process3"/>
    <dgm:cxn modelId="{CADC0C03-900C-0C4D-913C-0F82579015BC}" type="presParOf" srcId="{25EEC6EE-219E-B045-8134-21B78C090534}" destId="{E88000B8-FFC0-AB4C-ABEA-31A88757324B}" srcOrd="1" destOrd="0" presId="urn:microsoft.com/office/officeart/2005/8/layout/process3"/>
    <dgm:cxn modelId="{6BEFC770-EEBA-5440-8447-7900F968E046}" type="presParOf" srcId="{25EEC6EE-219E-B045-8134-21B78C090534}" destId="{2A659849-D079-5242-A743-3295DCAF3FB2}"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E9CE9F5-7676-2343-8BB4-9CA07CEB09D5}" type="doc">
      <dgm:prSet loTypeId="urn:microsoft.com/office/officeart/2005/8/layout/hierarchy3" loCatId="" qsTypeId="urn:microsoft.com/office/officeart/2005/8/quickstyle/simple1" qsCatId="simple" csTypeId="urn:microsoft.com/office/officeart/2005/8/colors/colorful2" csCatId="colorful" phldr="1"/>
      <dgm:spPr/>
      <dgm:t>
        <a:bodyPr/>
        <a:lstStyle/>
        <a:p>
          <a:endParaRPr lang="en-US"/>
        </a:p>
      </dgm:t>
    </dgm:pt>
    <dgm:pt modelId="{1681115B-F9E9-B848-A2AA-6C3EFE89628B}">
      <dgm:prSet phldrT="[Text]"/>
      <dgm:spPr/>
      <dgm:t>
        <a:bodyPr/>
        <a:lstStyle/>
        <a:p>
          <a:r>
            <a:rPr lang="en-US" dirty="0"/>
            <a:t>PULL</a:t>
          </a:r>
        </a:p>
      </dgm:t>
    </dgm:pt>
    <dgm:pt modelId="{B423B6BD-4670-C64E-BD8C-E08C8C36CACA}" type="parTrans" cxnId="{09105A85-5280-A348-9CDF-8D95B886C5A6}">
      <dgm:prSet/>
      <dgm:spPr/>
      <dgm:t>
        <a:bodyPr/>
        <a:lstStyle/>
        <a:p>
          <a:endParaRPr lang="en-US"/>
        </a:p>
      </dgm:t>
    </dgm:pt>
    <dgm:pt modelId="{03BBA988-EDEE-CC40-8190-7383AFB2DD89}" type="sibTrans" cxnId="{09105A85-5280-A348-9CDF-8D95B886C5A6}">
      <dgm:prSet/>
      <dgm:spPr/>
      <dgm:t>
        <a:bodyPr/>
        <a:lstStyle/>
        <a:p>
          <a:endParaRPr lang="en-US"/>
        </a:p>
      </dgm:t>
    </dgm:pt>
    <dgm:pt modelId="{329F4C5A-5D21-F04E-BB52-F953CB5B431B}">
      <dgm:prSet phldrT="[Text]"/>
      <dgm:spPr/>
      <dgm:t>
        <a:bodyPr/>
        <a:lstStyle/>
        <a:p>
          <a:r>
            <a:rPr lang="en-US" dirty="0"/>
            <a:t>Familial </a:t>
          </a:r>
          <a:r>
            <a:rPr lang="en-US" dirty="0" err="1"/>
            <a:t>Hx</a:t>
          </a:r>
          <a:r>
            <a:rPr lang="en-US" dirty="0"/>
            <a:t> of </a:t>
          </a:r>
          <a:r>
            <a:rPr lang="en-US" dirty="0" err="1"/>
            <a:t>thromboloembolic</a:t>
          </a:r>
          <a:r>
            <a:rPr lang="en-US" dirty="0"/>
            <a:t> or fatal cardiovascular disease</a:t>
          </a:r>
        </a:p>
      </dgm:t>
    </dgm:pt>
    <dgm:pt modelId="{D6F6E59F-952E-B64F-BC30-10F5BD7031F6}" type="parTrans" cxnId="{61D53360-81BB-3947-B65B-A039BCC394EA}">
      <dgm:prSet/>
      <dgm:spPr/>
      <dgm:t>
        <a:bodyPr/>
        <a:lstStyle/>
        <a:p>
          <a:endParaRPr lang="en-US"/>
        </a:p>
      </dgm:t>
    </dgm:pt>
    <dgm:pt modelId="{345D04FC-03C8-1841-8BD8-6F8840431A1D}" type="sibTrans" cxnId="{61D53360-81BB-3947-B65B-A039BCC394EA}">
      <dgm:prSet/>
      <dgm:spPr/>
      <dgm:t>
        <a:bodyPr/>
        <a:lstStyle/>
        <a:p>
          <a:endParaRPr lang="en-US"/>
        </a:p>
      </dgm:t>
    </dgm:pt>
    <dgm:pt modelId="{7AB07466-BCBB-374F-B092-0B99680CAC38}">
      <dgm:prSet phldrT="[Text]"/>
      <dgm:spPr/>
      <dgm:t>
        <a:bodyPr/>
        <a:lstStyle/>
        <a:p>
          <a:r>
            <a:rPr lang="en-US" dirty="0"/>
            <a:t>Elevated CVD Risk Profile</a:t>
          </a:r>
        </a:p>
      </dgm:t>
    </dgm:pt>
    <dgm:pt modelId="{968A0D58-FA4B-8042-8A8D-C21C417F0F4B}" type="parTrans" cxnId="{F30FD732-C0D3-5840-81FB-75ABF4614B52}">
      <dgm:prSet/>
      <dgm:spPr/>
      <dgm:t>
        <a:bodyPr/>
        <a:lstStyle/>
        <a:p>
          <a:endParaRPr lang="en-US"/>
        </a:p>
      </dgm:t>
    </dgm:pt>
    <dgm:pt modelId="{FCB9B5CE-06F3-954D-A575-0CD2401620B5}" type="sibTrans" cxnId="{F30FD732-C0D3-5840-81FB-75ABF4614B52}">
      <dgm:prSet/>
      <dgm:spPr/>
      <dgm:t>
        <a:bodyPr/>
        <a:lstStyle/>
        <a:p>
          <a:endParaRPr lang="en-US"/>
        </a:p>
      </dgm:t>
    </dgm:pt>
    <dgm:pt modelId="{E7216EEB-239A-7642-9AD2-6D6697047B4A}">
      <dgm:prSet phldrT="[Text]"/>
      <dgm:spPr/>
      <dgm:t>
        <a:bodyPr/>
        <a:lstStyle/>
        <a:p>
          <a:r>
            <a:rPr lang="en-US" dirty="0"/>
            <a:t>PUSH</a:t>
          </a:r>
        </a:p>
      </dgm:t>
    </dgm:pt>
    <dgm:pt modelId="{6283009D-24FB-1947-8EEE-C6FDAF7395AB}" type="parTrans" cxnId="{067F3650-B9F3-3048-9811-58AAC9123885}">
      <dgm:prSet/>
      <dgm:spPr/>
      <dgm:t>
        <a:bodyPr/>
        <a:lstStyle/>
        <a:p>
          <a:endParaRPr lang="en-US"/>
        </a:p>
      </dgm:t>
    </dgm:pt>
    <dgm:pt modelId="{D00A33AF-8F95-9048-AC5A-8769290CACF0}" type="sibTrans" cxnId="{067F3650-B9F3-3048-9811-58AAC9123885}">
      <dgm:prSet/>
      <dgm:spPr/>
      <dgm:t>
        <a:bodyPr/>
        <a:lstStyle/>
        <a:p>
          <a:endParaRPr lang="en-US"/>
        </a:p>
      </dgm:t>
    </dgm:pt>
    <dgm:pt modelId="{856E5E83-6782-B346-B59B-430093911B84}">
      <dgm:prSet phldrT="[Text]"/>
      <dgm:spPr/>
      <dgm:t>
        <a:bodyPr/>
        <a:lstStyle/>
        <a:p>
          <a:r>
            <a:rPr lang="en-US" dirty="0"/>
            <a:t>Age &lt; 30</a:t>
          </a:r>
        </a:p>
      </dgm:t>
    </dgm:pt>
    <dgm:pt modelId="{4290D6ED-3DCC-1342-9D67-D3E89D0F48DF}" type="parTrans" cxnId="{4586F36D-0A62-3940-87BB-CBD6C6EE86C5}">
      <dgm:prSet/>
      <dgm:spPr/>
      <dgm:t>
        <a:bodyPr/>
        <a:lstStyle/>
        <a:p>
          <a:endParaRPr lang="en-US"/>
        </a:p>
      </dgm:t>
    </dgm:pt>
    <dgm:pt modelId="{C3CD0475-1BCD-CF4F-AAB9-729AD22E181B}" type="sibTrans" cxnId="{4586F36D-0A62-3940-87BB-CBD6C6EE86C5}">
      <dgm:prSet/>
      <dgm:spPr/>
      <dgm:t>
        <a:bodyPr/>
        <a:lstStyle/>
        <a:p>
          <a:endParaRPr lang="en-US"/>
        </a:p>
      </dgm:t>
    </dgm:pt>
    <dgm:pt modelId="{57447BC4-E7FF-D643-B73A-75C61A162ABE}">
      <dgm:prSet phldrT="[Text]"/>
      <dgm:spPr/>
      <dgm:t>
        <a:bodyPr/>
        <a:lstStyle/>
        <a:p>
          <a:r>
            <a:rPr lang="en-US" dirty="0"/>
            <a:t>Average or Below CVD Risk Profile</a:t>
          </a:r>
        </a:p>
      </dgm:t>
    </dgm:pt>
    <dgm:pt modelId="{CC3EEB78-45E5-394C-8507-310C5783FE15}" type="parTrans" cxnId="{8D22C670-8431-A145-A8AC-3E7BAB5768D8}">
      <dgm:prSet/>
      <dgm:spPr/>
      <dgm:t>
        <a:bodyPr/>
        <a:lstStyle/>
        <a:p>
          <a:endParaRPr lang="en-US"/>
        </a:p>
      </dgm:t>
    </dgm:pt>
    <dgm:pt modelId="{15033CB0-7D77-8648-B921-633EF1CD869B}" type="sibTrans" cxnId="{8D22C670-8431-A145-A8AC-3E7BAB5768D8}">
      <dgm:prSet/>
      <dgm:spPr/>
      <dgm:t>
        <a:bodyPr/>
        <a:lstStyle/>
        <a:p>
          <a:endParaRPr lang="en-US"/>
        </a:p>
      </dgm:t>
    </dgm:pt>
    <dgm:pt modelId="{C6B35DAD-CAD4-5E44-8059-617B98D56F36}">
      <dgm:prSet/>
      <dgm:spPr/>
      <dgm:t>
        <a:bodyPr/>
        <a:lstStyle/>
        <a:p>
          <a:r>
            <a:rPr lang="en-US" dirty="0"/>
            <a:t>Training Status: FFMI; derives income from physique, or reasonably might within &lt; 1.5 y</a:t>
          </a:r>
        </a:p>
      </dgm:t>
    </dgm:pt>
    <dgm:pt modelId="{B6AE08F5-9C4A-9745-B79A-B0A88171ED91}" type="parTrans" cxnId="{7E235308-C3DC-A140-9124-593B6BDA40AD}">
      <dgm:prSet/>
      <dgm:spPr/>
      <dgm:t>
        <a:bodyPr/>
        <a:lstStyle/>
        <a:p>
          <a:endParaRPr lang="en-US"/>
        </a:p>
      </dgm:t>
    </dgm:pt>
    <dgm:pt modelId="{EF3169F3-E6CB-1C4D-B770-9916A3615087}" type="sibTrans" cxnId="{7E235308-C3DC-A140-9124-593B6BDA40AD}">
      <dgm:prSet/>
      <dgm:spPr/>
      <dgm:t>
        <a:bodyPr/>
        <a:lstStyle/>
        <a:p>
          <a:endParaRPr lang="en-US"/>
        </a:p>
      </dgm:t>
    </dgm:pt>
    <dgm:pt modelId="{41669525-3A7B-F647-A8D9-217A66A3B47F}">
      <dgm:prSet/>
      <dgm:spPr/>
      <dgm:t>
        <a:bodyPr/>
        <a:lstStyle/>
        <a:p>
          <a:r>
            <a:rPr lang="en-US" dirty="0"/>
            <a:t>Adherence to Basic Health Self-Monitoring Guide</a:t>
          </a:r>
        </a:p>
      </dgm:t>
    </dgm:pt>
    <dgm:pt modelId="{22CBAD90-00C4-844F-A9CB-67F2E66A33F6}" type="parTrans" cxnId="{19AF723D-C016-B741-9722-FFFE0262EF59}">
      <dgm:prSet/>
      <dgm:spPr/>
      <dgm:t>
        <a:bodyPr/>
        <a:lstStyle/>
        <a:p>
          <a:endParaRPr lang="en-US"/>
        </a:p>
      </dgm:t>
    </dgm:pt>
    <dgm:pt modelId="{F482D7E3-A9B4-DD4A-AAE3-86A58DBA47A5}" type="sibTrans" cxnId="{19AF723D-C016-B741-9722-FFFE0262EF59}">
      <dgm:prSet/>
      <dgm:spPr/>
      <dgm:t>
        <a:bodyPr/>
        <a:lstStyle/>
        <a:p>
          <a:endParaRPr lang="en-US"/>
        </a:p>
      </dgm:t>
    </dgm:pt>
    <dgm:pt modelId="{39C80463-6FB2-2943-81FE-74151B2C32B7}">
      <dgm:prSet/>
      <dgm:spPr/>
      <dgm:t>
        <a:bodyPr/>
        <a:lstStyle/>
        <a:p>
          <a:r>
            <a:rPr lang="en-US" dirty="0"/>
            <a:t>Female</a:t>
          </a:r>
        </a:p>
      </dgm:t>
    </dgm:pt>
    <dgm:pt modelId="{F9F7AFF6-642F-9043-A8D2-92574A3FFBFC}" type="parTrans" cxnId="{4612C889-B78B-8B44-A3FF-F1478CB71603}">
      <dgm:prSet/>
      <dgm:spPr/>
      <dgm:t>
        <a:bodyPr/>
        <a:lstStyle/>
        <a:p>
          <a:endParaRPr lang="en-US"/>
        </a:p>
      </dgm:t>
    </dgm:pt>
    <dgm:pt modelId="{05303BD3-A6B2-2C4F-B302-531154450187}" type="sibTrans" cxnId="{4612C889-B78B-8B44-A3FF-F1478CB71603}">
      <dgm:prSet/>
      <dgm:spPr/>
      <dgm:t>
        <a:bodyPr/>
        <a:lstStyle/>
        <a:p>
          <a:endParaRPr lang="en-US"/>
        </a:p>
      </dgm:t>
    </dgm:pt>
    <dgm:pt modelId="{7FA52C05-6CD6-7644-9171-DDC845D85D1C}" type="pres">
      <dgm:prSet presAssocID="{CE9CE9F5-7676-2343-8BB4-9CA07CEB09D5}" presName="diagram" presStyleCnt="0">
        <dgm:presLayoutVars>
          <dgm:chPref val="1"/>
          <dgm:dir/>
          <dgm:animOne val="branch"/>
          <dgm:animLvl val="lvl"/>
          <dgm:resizeHandles/>
        </dgm:presLayoutVars>
      </dgm:prSet>
      <dgm:spPr/>
    </dgm:pt>
    <dgm:pt modelId="{5C711306-B4C4-BC43-924A-3982B611BE35}" type="pres">
      <dgm:prSet presAssocID="{1681115B-F9E9-B848-A2AA-6C3EFE89628B}" presName="root" presStyleCnt="0"/>
      <dgm:spPr/>
    </dgm:pt>
    <dgm:pt modelId="{F71330DB-8C4D-B34E-B453-73040EA23F58}" type="pres">
      <dgm:prSet presAssocID="{1681115B-F9E9-B848-A2AA-6C3EFE89628B}" presName="rootComposite" presStyleCnt="0"/>
      <dgm:spPr/>
    </dgm:pt>
    <dgm:pt modelId="{009192B3-E2DC-8A42-95BA-F67485D255AD}" type="pres">
      <dgm:prSet presAssocID="{1681115B-F9E9-B848-A2AA-6C3EFE89628B}" presName="rootText" presStyleLbl="node1" presStyleIdx="0" presStyleCnt="2" custLinFactX="-22637" custLinFactNeighborX="-100000" custLinFactNeighborY="-335"/>
      <dgm:spPr/>
    </dgm:pt>
    <dgm:pt modelId="{9C5FE0E0-0B4D-F447-B268-4C9365AB9FF7}" type="pres">
      <dgm:prSet presAssocID="{1681115B-F9E9-B848-A2AA-6C3EFE89628B}" presName="rootConnector" presStyleLbl="node1" presStyleIdx="0" presStyleCnt="2"/>
      <dgm:spPr/>
    </dgm:pt>
    <dgm:pt modelId="{EA071A0D-8048-4748-BF9E-BDC537A327BB}" type="pres">
      <dgm:prSet presAssocID="{1681115B-F9E9-B848-A2AA-6C3EFE89628B}" presName="childShape" presStyleCnt="0"/>
      <dgm:spPr/>
    </dgm:pt>
    <dgm:pt modelId="{815834BC-F8B9-D748-8396-29FB3A2A1276}" type="pres">
      <dgm:prSet presAssocID="{D6F6E59F-952E-B64F-BC30-10F5BD7031F6}" presName="Name13" presStyleLbl="parChTrans1D2" presStyleIdx="0" presStyleCnt="7"/>
      <dgm:spPr/>
    </dgm:pt>
    <dgm:pt modelId="{EE77C8CA-DBB2-1E4E-A5F2-953B9244F954}" type="pres">
      <dgm:prSet presAssocID="{329F4C5A-5D21-F04E-BB52-F953CB5B431B}" presName="childText" presStyleLbl="bgAcc1" presStyleIdx="0" presStyleCnt="7" custLinFactX="-53296" custLinFactNeighborX="-100000" custLinFactNeighborY="-335">
        <dgm:presLayoutVars>
          <dgm:bulletEnabled val="1"/>
        </dgm:presLayoutVars>
      </dgm:prSet>
      <dgm:spPr/>
    </dgm:pt>
    <dgm:pt modelId="{808C7693-8D4B-B440-87A9-FBC0301CD562}" type="pres">
      <dgm:prSet presAssocID="{968A0D58-FA4B-8042-8A8D-C21C417F0F4B}" presName="Name13" presStyleLbl="parChTrans1D2" presStyleIdx="1" presStyleCnt="7"/>
      <dgm:spPr/>
    </dgm:pt>
    <dgm:pt modelId="{0FE9EDB5-ABB1-2F4B-8218-8D21DBDBE93E}" type="pres">
      <dgm:prSet presAssocID="{7AB07466-BCBB-374F-B092-0B99680CAC38}" presName="childText" presStyleLbl="bgAcc1" presStyleIdx="1" presStyleCnt="7" custLinFactX="-53296" custLinFactNeighborX="-100000" custLinFactNeighborY="-335">
        <dgm:presLayoutVars>
          <dgm:bulletEnabled val="1"/>
        </dgm:presLayoutVars>
      </dgm:prSet>
      <dgm:spPr/>
    </dgm:pt>
    <dgm:pt modelId="{3D5E5062-39F2-6245-B53C-A9EF7B43ACD0}" type="pres">
      <dgm:prSet presAssocID="{F9F7AFF6-642F-9043-A8D2-92574A3FFBFC}" presName="Name13" presStyleLbl="parChTrans1D2" presStyleIdx="2" presStyleCnt="7"/>
      <dgm:spPr/>
    </dgm:pt>
    <dgm:pt modelId="{A30272F0-14CF-CB48-B06E-E50FCF00E52A}" type="pres">
      <dgm:prSet presAssocID="{39C80463-6FB2-2943-81FE-74151B2C32B7}" presName="childText" presStyleLbl="bgAcc1" presStyleIdx="2" presStyleCnt="7" custLinFactX="-46920" custLinFactNeighborX="-100000" custLinFactNeighborY="-1200">
        <dgm:presLayoutVars>
          <dgm:bulletEnabled val="1"/>
        </dgm:presLayoutVars>
      </dgm:prSet>
      <dgm:spPr/>
    </dgm:pt>
    <dgm:pt modelId="{53FF340E-2DD0-8044-BB8B-92AFE8B25A89}" type="pres">
      <dgm:prSet presAssocID="{E7216EEB-239A-7642-9AD2-6D6697047B4A}" presName="root" presStyleCnt="0"/>
      <dgm:spPr/>
    </dgm:pt>
    <dgm:pt modelId="{4681B7A4-371A-3F41-B048-907DA2F129CA}" type="pres">
      <dgm:prSet presAssocID="{E7216EEB-239A-7642-9AD2-6D6697047B4A}" presName="rootComposite" presStyleCnt="0"/>
      <dgm:spPr/>
    </dgm:pt>
    <dgm:pt modelId="{A853527D-D6FA-3446-B3E5-D0777F6966B8}" type="pres">
      <dgm:prSet presAssocID="{E7216EEB-239A-7642-9AD2-6D6697047B4A}" presName="rootText" presStyleLbl="node1" presStyleIdx="1" presStyleCnt="2" custLinFactX="-22637" custLinFactNeighborX="-100000" custLinFactNeighborY="-335"/>
      <dgm:spPr/>
    </dgm:pt>
    <dgm:pt modelId="{AE9F89BF-4883-074F-B649-8EC6A7FBA0D8}" type="pres">
      <dgm:prSet presAssocID="{E7216EEB-239A-7642-9AD2-6D6697047B4A}" presName="rootConnector" presStyleLbl="node1" presStyleIdx="1" presStyleCnt="2"/>
      <dgm:spPr/>
    </dgm:pt>
    <dgm:pt modelId="{BAC5AEBA-FADF-DB4B-8A0F-4842B6CDEFE3}" type="pres">
      <dgm:prSet presAssocID="{E7216EEB-239A-7642-9AD2-6D6697047B4A}" presName="childShape" presStyleCnt="0"/>
      <dgm:spPr/>
    </dgm:pt>
    <dgm:pt modelId="{37F22143-6539-B949-A98E-DB3FEF5B769B}" type="pres">
      <dgm:prSet presAssocID="{4290D6ED-3DCC-1342-9D67-D3E89D0F48DF}" presName="Name13" presStyleLbl="parChTrans1D2" presStyleIdx="3" presStyleCnt="7"/>
      <dgm:spPr/>
    </dgm:pt>
    <dgm:pt modelId="{B93E52BC-8D19-0D47-9190-9C8B03DF520D}" type="pres">
      <dgm:prSet presAssocID="{856E5E83-6782-B346-B59B-430093911B84}" presName="childText" presStyleLbl="bgAcc1" presStyleIdx="3" presStyleCnt="7" custLinFactX="-53296" custLinFactNeighborX="-100000" custLinFactNeighborY="-335">
        <dgm:presLayoutVars>
          <dgm:bulletEnabled val="1"/>
        </dgm:presLayoutVars>
      </dgm:prSet>
      <dgm:spPr/>
    </dgm:pt>
    <dgm:pt modelId="{32689D92-F485-8F44-B46B-E808375CB798}" type="pres">
      <dgm:prSet presAssocID="{B6AE08F5-9C4A-9745-B79A-B0A88171ED91}" presName="Name13" presStyleLbl="parChTrans1D2" presStyleIdx="4" presStyleCnt="7"/>
      <dgm:spPr/>
    </dgm:pt>
    <dgm:pt modelId="{0AC9C8DD-0E4F-8E48-A2F8-4B0CF31FFC8A}" type="pres">
      <dgm:prSet presAssocID="{C6B35DAD-CAD4-5E44-8059-617B98D56F36}" presName="childText" presStyleLbl="bgAcc1" presStyleIdx="4" presStyleCnt="7" custLinFactX="-53296" custLinFactNeighborX="-100000" custLinFactNeighborY="-335">
        <dgm:presLayoutVars>
          <dgm:bulletEnabled val="1"/>
        </dgm:presLayoutVars>
      </dgm:prSet>
      <dgm:spPr/>
    </dgm:pt>
    <dgm:pt modelId="{CEAFCBF7-F6B9-8D43-8C76-2D5595F20FD6}" type="pres">
      <dgm:prSet presAssocID="{CC3EEB78-45E5-394C-8507-310C5783FE15}" presName="Name13" presStyleLbl="parChTrans1D2" presStyleIdx="5" presStyleCnt="7"/>
      <dgm:spPr/>
    </dgm:pt>
    <dgm:pt modelId="{CD07E1B1-7450-D74C-9847-FAC0CEAA9E47}" type="pres">
      <dgm:prSet presAssocID="{57447BC4-E7FF-D643-B73A-75C61A162ABE}" presName="childText" presStyleLbl="bgAcc1" presStyleIdx="5" presStyleCnt="7" custLinFactX="-53296" custLinFactNeighborX="-100000" custLinFactNeighborY="-335">
        <dgm:presLayoutVars>
          <dgm:bulletEnabled val="1"/>
        </dgm:presLayoutVars>
      </dgm:prSet>
      <dgm:spPr/>
    </dgm:pt>
    <dgm:pt modelId="{4230AE0D-8C92-C744-BB87-B08784464F40}" type="pres">
      <dgm:prSet presAssocID="{22CBAD90-00C4-844F-A9CB-67F2E66A33F6}" presName="Name13" presStyleLbl="parChTrans1D2" presStyleIdx="6" presStyleCnt="7"/>
      <dgm:spPr/>
    </dgm:pt>
    <dgm:pt modelId="{1BE5D567-6424-4A43-ABAE-1EC6AAEBF3D3}" type="pres">
      <dgm:prSet presAssocID="{41669525-3A7B-F647-A8D9-217A66A3B47F}" presName="childText" presStyleLbl="bgAcc1" presStyleIdx="6" presStyleCnt="7" custLinFactX="-51782" custLinFactNeighborX="-100000" custLinFactNeighborY="-12692">
        <dgm:presLayoutVars>
          <dgm:bulletEnabled val="1"/>
        </dgm:presLayoutVars>
      </dgm:prSet>
      <dgm:spPr/>
    </dgm:pt>
  </dgm:ptLst>
  <dgm:cxnLst>
    <dgm:cxn modelId="{7E235308-C3DC-A140-9124-593B6BDA40AD}" srcId="{E7216EEB-239A-7642-9AD2-6D6697047B4A}" destId="{C6B35DAD-CAD4-5E44-8059-617B98D56F36}" srcOrd="1" destOrd="0" parTransId="{B6AE08F5-9C4A-9745-B79A-B0A88171ED91}" sibTransId="{EF3169F3-E6CB-1C4D-B770-9916A3615087}"/>
    <dgm:cxn modelId="{FB00BB11-C9B9-4445-AA63-15FC2F0983E8}" type="presOf" srcId="{CE9CE9F5-7676-2343-8BB4-9CA07CEB09D5}" destId="{7FA52C05-6CD6-7644-9171-DDC845D85D1C}" srcOrd="0" destOrd="0" presId="urn:microsoft.com/office/officeart/2005/8/layout/hierarchy3"/>
    <dgm:cxn modelId="{F30FD732-C0D3-5840-81FB-75ABF4614B52}" srcId="{1681115B-F9E9-B848-A2AA-6C3EFE89628B}" destId="{7AB07466-BCBB-374F-B092-0B99680CAC38}" srcOrd="1" destOrd="0" parTransId="{968A0D58-FA4B-8042-8A8D-C21C417F0F4B}" sibTransId="{FCB9B5CE-06F3-954D-A575-0CD2401620B5}"/>
    <dgm:cxn modelId="{D241AB35-016D-1845-8C1F-7CDAB0AEC955}" type="presOf" srcId="{E7216EEB-239A-7642-9AD2-6D6697047B4A}" destId="{AE9F89BF-4883-074F-B649-8EC6A7FBA0D8}" srcOrd="1" destOrd="0" presId="urn:microsoft.com/office/officeart/2005/8/layout/hierarchy3"/>
    <dgm:cxn modelId="{19AF723D-C016-B741-9722-FFFE0262EF59}" srcId="{E7216EEB-239A-7642-9AD2-6D6697047B4A}" destId="{41669525-3A7B-F647-A8D9-217A66A3B47F}" srcOrd="3" destOrd="0" parTransId="{22CBAD90-00C4-844F-A9CB-67F2E66A33F6}" sibTransId="{F482D7E3-A9B4-DD4A-AAE3-86A58DBA47A5}"/>
    <dgm:cxn modelId="{6633BB41-F7B0-7A47-AFFB-D8F266F2F746}" type="presOf" srcId="{22CBAD90-00C4-844F-A9CB-67F2E66A33F6}" destId="{4230AE0D-8C92-C744-BB87-B08784464F40}" srcOrd="0" destOrd="0" presId="urn:microsoft.com/office/officeart/2005/8/layout/hierarchy3"/>
    <dgm:cxn modelId="{2B96B54A-EE56-5244-BCBC-8EB5A5130C39}" type="presOf" srcId="{41669525-3A7B-F647-A8D9-217A66A3B47F}" destId="{1BE5D567-6424-4A43-ABAE-1EC6AAEBF3D3}" srcOrd="0" destOrd="0" presId="urn:microsoft.com/office/officeart/2005/8/layout/hierarchy3"/>
    <dgm:cxn modelId="{067F3650-B9F3-3048-9811-58AAC9123885}" srcId="{CE9CE9F5-7676-2343-8BB4-9CA07CEB09D5}" destId="{E7216EEB-239A-7642-9AD2-6D6697047B4A}" srcOrd="1" destOrd="0" parTransId="{6283009D-24FB-1947-8EEE-C6FDAF7395AB}" sibTransId="{D00A33AF-8F95-9048-AC5A-8769290CACF0}"/>
    <dgm:cxn modelId="{3547D355-6EF1-CF46-921C-0848A7E01EC7}" type="presOf" srcId="{C6B35DAD-CAD4-5E44-8059-617B98D56F36}" destId="{0AC9C8DD-0E4F-8E48-A2F8-4B0CF31FFC8A}" srcOrd="0" destOrd="0" presId="urn:microsoft.com/office/officeart/2005/8/layout/hierarchy3"/>
    <dgm:cxn modelId="{A0B3955C-7590-C942-94AB-DE81C64697AF}" type="presOf" srcId="{E7216EEB-239A-7642-9AD2-6D6697047B4A}" destId="{A853527D-D6FA-3446-B3E5-D0777F6966B8}" srcOrd="0" destOrd="0" presId="urn:microsoft.com/office/officeart/2005/8/layout/hierarchy3"/>
    <dgm:cxn modelId="{61D53360-81BB-3947-B65B-A039BCC394EA}" srcId="{1681115B-F9E9-B848-A2AA-6C3EFE89628B}" destId="{329F4C5A-5D21-F04E-BB52-F953CB5B431B}" srcOrd="0" destOrd="0" parTransId="{D6F6E59F-952E-B64F-BC30-10F5BD7031F6}" sibTransId="{345D04FC-03C8-1841-8BD8-6F8840431A1D}"/>
    <dgm:cxn modelId="{83792861-885E-1F48-9DEB-4231B0FCAC29}" type="presOf" srcId="{39C80463-6FB2-2943-81FE-74151B2C32B7}" destId="{A30272F0-14CF-CB48-B06E-E50FCF00E52A}" srcOrd="0" destOrd="0" presId="urn:microsoft.com/office/officeart/2005/8/layout/hierarchy3"/>
    <dgm:cxn modelId="{10FDCD65-3950-844B-B5C9-D51011890928}" type="presOf" srcId="{1681115B-F9E9-B848-A2AA-6C3EFE89628B}" destId="{9C5FE0E0-0B4D-F447-B268-4C9365AB9FF7}" srcOrd="1" destOrd="0" presId="urn:microsoft.com/office/officeart/2005/8/layout/hierarchy3"/>
    <dgm:cxn modelId="{4586F36D-0A62-3940-87BB-CBD6C6EE86C5}" srcId="{E7216EEB-239A-7642-9AD2-6D6697047B4A}" destId="{856E5E83-6782-B346-B59B-430093911B84}" srcOrd="0" destOrd="0" parTransId="{4290D6ED-3DCC-1342-9D67-D3E89D0F48DF}" sibTransId="{C3CD0475-1BCD-CF4F-AAB9-729AD22E181B}"/>
    <dgm:cxn modelId="{155A9D6E-5543-874C-838A-2ECEDA551457}" type="presOf" srcId="{329F4C5A-5D21-F04E-BB52-F953CB5B431B}" destId="{EE77C8CA-DBB2-1E4E-A5F2-953B9244F954}" srcOrd="0" destOrd="0" presId="urn:microsoft.com/office/officeart/2005/8/layout/hierarchy3"/>
    <dgm:cxn modelId="{403CF46F-8EDC-E947-81E7-A8B6ADBEE0C2}" type="presOf" srcId="{4290D6ED-3DCC-1342-9D67-D3E89D0F48DF}" destId="{37F22143-6539-B949-A98E-DB3FEF5B769B}" srcOrd="0" destOrd="0" presId="urn:microsoft.com/office/officeart/2005/8/layout/hierarchy3"/>
    <dgm:cxn modelId="{8D22C670-8431-A145-A8AC-3E7BAB5768D8}" srcId="{E7216EEB-239A-7642-9AD2-6D6697047B4A}" destId="{57447BC4-E7FF-D643-B73A-75C61A162ABE}" srcOrd="2" destOrd="0" parTransId="{CC3EEB78-45E5-394C-8507-310C5783FE15}" sibTransId="{15033CB0-7D77-8648-B921-633EF1CD869B}"/>
    <dgm:cxn modelId="{6AC77D80-567C-E744-B1CB-8F68429D669E}" type="presOf" srcId="{F9F7AFF6-642F-9043-A8D2-92574A3FFBFC}" destId="{3D5E5062-39F2-6245-B53C-A9EF7B43ACD0}" srcOrd="0" destOrd="0" presId="urn:microsoft.com/office/officeart/2005/8/layout/hierarchy3"/>
    <dgm:cxn modelId="{09105A85-5280-A348-9CDF-8D95B886C5A6}" srcId="{CE9CE9F5-7676-2343-8BB4-9CA07CEB09D5}" destId="{1681115B-F9E9-B848-A2AA-6C3EFE89628B}" srcOrd="0" destOrd="0" parTransId="{B423B6BD-4670-C64E-BD8C-E08C8C36CACA}" sibTransId="{03BBA988-EDEE-CC40-8190-7383AFB2DD89}"/>
    <dgm:cxn modelId="{4612C889-B78B-8B44-A3FF-F1478CB71603}" srcId="{1681115B-F9E9-B848-A2AA-6C3EFE89628B}" destId="{39C80463-6FB2-2943-81FE-74151B2C32B7}" srcOrd="2" destOrd="0" parTransId="{F9F7AFF6-642F-9043-A8D2-92574A3FFBFC}" sibTransId="{05303BD3-A6B2-2C4F-B302-531154450187}"/>
    <dgm:cxn modelId="{F8213B9C-F799-D044-A50A-B02FC54AED47}" type="presOf" srcId="{7AB07466-BCBB-374F-B092-0B99680CAC38}" destId="{0FE9EDB5-ABB1-2F4B-8218-8D21DBDBE93E}" srcOrd="0" destOrd="0" presId="urn:microsoft.com/office/officeart/2005/8/layout/hierarchy3"/>
    <dgm:cxn modelId="{8CBF70A0-A444-BC46-8671-BC5F62CCF185}" type="presOf" srcId="{CC3EEB78-45E5-394C-8507-310C5783FE15}" destId="{CEAFCBF7-F6B9-8D43-8C76-2D5595F20FD6}" srcOrd="0" destOrd="0" presId="urn:microsoft.com/office/officeart/2005/8/layout/hierarchy3"/>
    <dgm:cxn modelId="{5E1386A9-37A1-9A4E-BE39-7A4FC091CCE8}" type="presOf" srcId="{B6AE08F5-9C4A-9745-B79A-B0A88171ED91}" destId="{32689D92-F485-8F44-B46B-E808375CB798}" srcOrd="0" destOrd="0" presId="urn:microsoft.com/office/officeart/2005/8/layout/hierarchy3"/>
    <dgm:cxn modelId="{CD15A2BB-F1F7-F244-878E-71956BFB758C}" type="presOf" srcId="{968A0D58-FA4B-8042-8A8D-C21C417F0F4B}" destId="{808C7693-8D4B-B440-87A9-FBC0301CD562}" srcOrd="0" destOrd="0" presId="urn:microsoft.com/office/officeart/2005/8/layout/hierarchy3"/>
    <dgm:cxn modelId="{49A375C8-9725-2C40-952D-A9993F3078BC}" type="presOf" srcId="{57447BC4-E7FF-D643-B73A-75C61A162ABE}" destId="{CD07E1B1-7450-D74C-9847-FAC0CEAA9E47}" srcOrd="0" destOrd="0" presId="urn:microsoft.com/office/officeart/2005/8/layout/hierarchy3"/>
    <dgm:cxn modelId="{6F033BDB-68C0-A743-9447-F9FA0B9F2A4E}" type="presOf" srcId="{D6F6E59F-952E-B64F-BC30-10F5BD7031F6}" destId="{815834BC-F8B9-D748-8396-29FB3A2A1276}" srcOrd="0" destOrd="0" presId="urn:microsoft.com/office/officeart/2005/8/layout/hierarchy3"/>
    <dgm:cxn modelId="{335B71EB-39F0-CD48-BF23-E490E5B6E7D3}" type="presOf" srcId="{1681115B-F9E9-B848-A2AA-6C3EFE89628B}" destId="{009192B3-E2DC-8A42-95BA-F67485D255AD}" srcOrd="0" destOrd="0" presId="urn:microsoft.com/office/officeart/2005/8/layout/hierarchy3"/>
    <dgm:cxn modelId="{89E536FE-3C06-A346-9748-C766FE09FFE2}" type="presOf" srcId="{856E5E83-6782-B346-B59B-430093911B84}" destId="{B93E52BC-8D19-0D47-9190-9C8B03DF520D}" srcOrd="0" destOrd="0" presId="urn:microsoft.com/office/officeart/2005/8/layout/hierarchy3"/>
    <dgm:cxn modelId="{B7753DCD-E686-B84C-ACF7-601ACFA34EE8}" type="presParOf" srcId="{7FA52C05-6CD6-7644-9171-DDC845D85D1C}" destId="{5C711306-B4C4-BC43-924A-3982B611BE35}" srcOrd="0" destOrd="0" presId="urn:microsoft.com/office/officeart/2005/8/layout/hierarchy3"/>
    <dgm:cxn modelId="{43F1D43D-3FA7-114A-AE66-95D5A9CBCA2B}" type="presParOf" srcId="{5C711306-B4C4-BC43-924A-3982B611BE35}" destId="{F71330DB-8C4D-B34E-B453-73040EA23F58}" srcOrd="0" destOrd="0" presId="urn:microsoft.com/office/officeart/2005/8/layout/hierarchy3"/>
    <dgm:cxn modelId="{4F7F3B18-D392-E046-9836-F69C9ABE48C4}" type="presParOf" srcId="{F71330DB-8C4D-B34E-B453-73040EA23F58}" destId="{009192B3-E2DC-8A42-95BA-F67485D255AD}" srcOrd="0" destOrd="0" presId="urn:microsoft.com/office/officeart/2005/8/layout/hierarchy3"/>
    <dgm:cxn modelId="{7BA0D4A6-7758-3E40-AA27-11EAC68C7D86}" type="presParOf" srcId="{F71330DB-8C4D-B34E-B453-73040EA23F58}" destId="{9C5FE0E0-0B4D-F447-B268-4C9365AB9FF7}" srcOrd="1" destOrd="0" presId="urn:microsoft.com/office/officeart/2005/8/layout/hierarchy3"/>
    <dgm:cxn modelId="{39ED740E-97CE-D546-8191-BB72E3062948}" type="presParOf" srcId="{5C711306-B4C4-BC43-924A-3982B611BE35}" destId="{EA071A0D-8048-4748-BF9E-BDC537A327BB}" srcOrd="1" destOrd="0" presId="urn:microsoft.com/office/officeart/2005/8/layout/hierarchy3"/>
    <dgm:cxn modelId="{2C8FB765-D347-D44D-B0B9-0F38CBED779F}" type="presParOf" srcId="{EA071A0D-8048-4748-BF9E-BDC537A327BB}" destId="{815834BC-F8B9-D748-8396-29FB3A2A1276}" srcOrd="0" destOrd="0" presId="urn:microsoft.com/office/officeart/2005/8/layout/hierarchy3"/>
    <dgm:cxn modelId="{FA455521-6C96-5349-9A0E-BB20E83016B4}" type="presParOf" srcId="{EA071A0D-8048-4748-BF9E-BDC537A327BB}" destId="{EE77C8CA-DBB2-1E4E-A5F2-953B9244F954}" srcOrd="1" destOrd="0" presId="urn:microsoft.com/office/officeart/2005/8/layout/hierarchy3"/>
    <dgm:cxn modelId="{944B3BB6-0F0E-E640-B61E-5373CC60EF07}" type="presParOf" srcId="{EA071A0D-8048-4748-BF9E-BDC537A327BB}" destId="{808C7693-8D4B-B440-87A9-FBC0301CD562}" srcOrd="2" destOrd="0" presId="urn:microsoft.com/office/officeart/2005/8/layout/hierarchy3"/>
    <dgm:cxn modelId="{55BAE384-A0A7-734B-83DA-78242A0779BA}" type="presParOf" srcId="{EA071A0D-8048-4748-BF9E-BDC537A327BB}" destId="{0FE9EDB5-ABB1-2F4B-8218-8D21DBDBE93E}" srcOrd="3" destOrd="0" presId="urn:microsoft.com/office/officeart/2005/8/layout/hierarchy3"/>
    <dgm:cxn modelId="{9C541325-2BE0-C043-8079-4587058B12AA}" type="presParOf" srcId="{EA071A0D-8048-4748-BF9E-BDC537A327BB}" destId="{3D5E5062-39F2-6245-B53C-A9EF7B43ACD0}" srcOrd="4" destOrd="0" presId="urn:microsoft.com/office/officeart/2005/8/layout/hierarchy3"/>
    <dgm:cxn modelId="{D2A0AAB8-D4AF-464B-BD89-A2624735C45F}" type="presParOf" srcId="{EA071A0D-8048-4748-BF9E-BDC537A327BB}" destId="{A30272F0-14CF-CB48-B06E-E50FCF00E52A}" srcOrd="5" destOrd="0" presId="urn:microsoft.com/office/officeart/2005/8/layout/hierarchy3"/>
    <dgm:cxn modelId="{6D33AECE-044F-974F-B34F-1CF0786D4EE4}" type="presParOf" srcId="{7FA52C05-6CD6-7644-9171-DDC845D85D1C}" destId="{53FF340E-2DD0-8044-BB8B-92AFE8B25A89}" srcOrd="1" destOrd="0" presId="urn:microsoft.com/office/officeart/2005/8/layout/hierarchy3"/>
    <dgm:cxn modelId="{90FC1864-A8B4-1746-A0D6-D69D184272CB}" type="presParOf" srcId="{53FF340E-2DD0-8044-BB8B-92AFE8B25A89}" destId="{4681B7A4-371A-3F41-B048-907DA2F129CA}" srcOrd="0" destOrd="0" presId="urn:microsoft.com/office/officeart/2005/8/layout/hierarchy3"/>
    <dgm:cxn modelId="{960945B8-4DF2-3F4D-9382-EFFCD321C50E}" type="presParOf" srcId="{4681B7A4-371A-3F41-B048-907DA2F129CA}" destId="{A853527D-D6FA-3446-B3E5-D0777F6966B8}" srcOrd="0" destOrd="0" presId="urn:microsoft.com/office/officeart/2005/8/layout/hierarchy3"/>
    <dgm:cxn modelId="{99D8DB3E-77C4-7546-8177-9252026FE24F}" type="presParOf" srcId="{4681B7A4-371A-3F41-B048-907DA2F129CA}" destId="{AE9F89BF-4883-074F-B649-8EC6A7FBA0D8}" srcOrd="1" destOrd="0" presId="urn:microsoft.com/office/officeart/2005/8/layout/hierarchy3"/>
    <dgm:cxn modelId="{EF4CA091-BCDA-AF49-B44C-DCFC27520448}" type="presParOf" srcId="{53FF340E-2DD0-8044-BB8B-92AFE8B25A89}" destId="{BAC5AEBA-FADF-DB4B-8A0F-4842B6CDEFE3}" srcOrd="1" destOrd="0" presId="urn:microsoft.com/office/officeart/2005/8/layout/hierarchy3"/>
    <dgm:cxn modelId="{40AA2905-3936-CA45-A367-B03EC549EDB5}" type="presParOf" srcId="{BAC5AEBA-FADF-DB4B-8A0F-4842B6CDEFE3}" destId="{37F22143-6539-B949-A98E-DB3FEF5B769B}" srcOrd="0" destOrd="0" presId="urn:microsoft.com/office/officeart/2005/8/layout/hierarchy3"/>
    <dgm:cxn modelId="{63D54995-73D8-3243-A3D9-BF81CEEBA208}" type="presParOf" srcId="{BAC5AEBA-FADF-DB4B-8A0F-4842B6CDEFE3}" destId="{B93E52BC-8D19-0D47-9190-9C8B03DF520D}" srcOrd="1" destOrd="0" presId="urn:microsoft.com/office/officeart/2005/8/layout/hierarchy3"/>
    <dgm:cxn modelId="{2A9BB4A2-5AB4-1043-969F-750CB3D60725}" type="presParOf" srcId="{BAC5AEBA-FADF-DB4B-8A0F-4842B6CDEFE3}" destId="{32689D92-F485-8F44-B46B-E808375CB798}" srcOrd="2" destOrd="0" presId="urn:microsoft.com/office/officeart/2005/8/layout/hierarchy3"/>
    <dgm:cxn modelId="{5D7E7F2E-CB14-7247-8D31-6A7C1578A06B}" type="presParOf" srcId="{BAC5AEBA-FADF-DB4B-8A0F-4842B6CDEFE3}" destId="{0AC9C8DD-0E4F-8E48-A2F8-4B0CF31FFC8A}" srcOrd="3" destOrd="0" presId="urn:microsoft.com/office/officeart/2005/8/layout/hierarchy3"/>
    <dgm:cxn modelId="{629F9C76-144F-D446-9A28-24B45089DA11}" type="presParOf" srcId="{BAC5AEBA-FADF-DB4B-8A0F-4842B6CDEFE3}" destId="{CEAFCBF7-F6B9-8D43-8C76-2D5595F20FD6}" srcOrd="4" destOrd="0" presId="urn:microsoft.com/office/officeart/2005/8/layout/hierarchy3"/>
    <dgm:cxn modelId="{F513BBDF-776E-0F45-AA0B-4B07609E45EF}" type="presParOf" srcId="{BAC5AEBA-FADF-DB4B-8A0F-4842B6CDEFE3}" destId="{CD07E1B1-7450-D74C-9847-FAC0CEAA9E47}" srcOrd="5" destOrd="0" presId="urn:microsoft.com/office/officeart/2005/8/layout/hierarchy3"/>
    <dgm:cxn modelId="{2C780476-D221-3947-B084-ABD5945128C9}" type="presParOf" srcId="{BAC5AEBA-FADF-DB4B-8A0F-4842B6CDEFE3}" destId="{4230AE0D-8C92-C744-BB87-B08784464F40}" srcOrd="6" destOrd="0" presId="urn:microsoft.com/office/officeart/2005/8/layout/hierarchy3"/>
    <dgm:cxn modelId="{27DA84C7-F384-2848-9A4A-B2A23287B969}" type="presParOf" srcId="{BAC5AEBA-FADF-DB4B-8A0F-4842B6CDEFE3}" destId="{1BE5D567-6424-4A43-ABAE-1EC6AAEBF3D3}" srcOrd="7"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63CB350-195C-6349-87C8-194F7218BB84}" type="doc">
      <dgm:prSet loTypeId="urn:microsoft.com/office/officeart/2005/8/layout/arrow4" loCatId="" qsTypeId="urn:microsoft.com/office/officeart/2005/8/quickstyle/simple3" qsCatId="simple" csTypeId="urn:microsoft.com/office/officeart/2005/8/colors/accent2_4" csCatId="accent2" phldr="1"/>
      <dgm:spPr/>
      <dgm:t>
        <a:bodyPr/>
        <a:lstStyle/>
        <a:p>
          <a:endParaRPr lang="en-US"/>
        </a:p>
      </dgm:t>
    </dgm:pt>
    <dgm:pt modelId="{FC268E2A-82A3-DC49-8DE6-2CCC5D554794}">
      <dgm:prSet phldrT="[Text]"/>
      <dgm:spPr/>
      <dgm:t>
        <a:bodyPr/>
        <a:lstStyle/>
        <a:p>
          <a:r>
            <a:rPr lang="en-US" dirty="0"/>
            <a:t>PUSH</a:t>
          </a:r>
        </a:p>
      </dgm:t>
    </dgm:pt>
    <dgm:pt modelId="{1012E0BB-CB4E-2C46-B1D9-FFF7202B89AE}" type="parTrans" cxnId="{B70391ED-A017-604E-817F-A8CDDDCE4556}">
      <dgm:prSet/>
      <dgm:spPr/>
      <dgm:t>
        <a:bodyPr/>
        <a:lstStyle/>
        <a:p>
          <a:endParaRPr lang="en-US"/>
        </a:p>
      </dgm:t>
    </dgm:pt>
    <dgm:pt modelId="{1051A759-74CD-FB45-BA50-F82C2BEC87DA}" type="sibTrans" cxnId="{B70391ED-A017-604E-817F-A8CDDDCE4556}">
      <dgm:prSet/>
      <dgm:spPr/>
      <dgm:t>
        <a:bodyPr/>
        <a:lstStyle/>
        <a:p>
          <a:endParaRPr lang="en-US"/>
        </a:p>
      </dgm:t>
    </dgm:pt>
    <dgm:pt modelId="{E51DAAF5-D002-E44B-9696-ACEEE427CE99}">
      <dgm:prSet phldrT="[Text]"/>
      <dgm:spPr/>
      <dgm:t>
        <a:bodyPr/>
        <a:lstStyle/>
        <a:p>
          <a:r>
            <a:rPr lang="en-US" dirty="0"/>
            <a:t>PULL</a:t>
          </a:r>
        </a:p>
      </dgm:t>
    </dgm:pt>
    <dgm:pt modelId="{7888D2B7-59AF-804B-BBAC-69445375BDB2}" type="parTrans" cxnId="{B7747B25-58E2-E940-B170-A9CB3C91634B}">
      <dgm:prSet/>
      <dgm:spPr/>
      <dgm:t>
        <a:bodyPr/>
        <a:lstStyle/>
        <a:p>
          <a:endParaRPr lang="en-US"/>
        </a:p>
      </dgm:t>
    </dgm:pt>
    <dgm:pt modelId="{78ADB7A1-CE08-C447-86D3-C8CE4E0D3176}" type="sibTrans" cxnId="{B7747B25-58E2-E940-B170-A9CB3C91634B}">
      <dgm:prSet/>
      <dgm:spPr/>
      <dgm:t>
        <a:bodyPr/>
        <a:lstStyle/>
        <a:p>
          <a:endParaRPr lang="en-US"/>
        </a:p>
      </dgm:t>
    </dgm:pt>
    <dgm:pt modelId="{7EA533B7-6E91-BE40-BDDF-CE481B8C878B}" type="pres">
      <dgm:prSet presAssocID="{863CB350-195C-6349-87C8-194F7218BB84}" presName="compositeShape" presStyleCnt="0">
        <dgm:presLayoutVars>
          <dgm:chMax val="2"/>
          <dgm:dir/>
          <dgm:resizeHandles val="exact"/>
        </dgm:presLayoutVars>
      </dgm:prSet>
      <dgm:spPr/>
    </dgm:pt>
    <dgm:pt modelId="{FE7B4795-6FBA-C943-BC7A-D4805E2CAB69}" type="pres">
      <dgm:prSet presAssocID="{FC268E2A-82A3-DC49-8DE6-2CCC5D554794}" presName="upArrow" presStyleLbl="node1" presStyleIdx="0" presStyleCnt="2"/>
      <dgm:spPr>
        <a:solidFill>
          <a:schemeClr val="accent3"/>
        </a:solidFill>
      </dgm:spPr>
    </dgm:pt>
    <dgm:pt modelId="{CFDD0353-4269-CB4E-97CC-6B403C89BFF6}" type="pres">
      <dgm:prSet presAssocID="{FC268E2A-82A3-DC49-8DE6-2CCC5D554794}" presName="upArrowText" presStyleLbl="revTx" presStyleIdx="0" presStyleCnt="2">
        <dgm:presLayoutVars>
          <dgm:chMax val="0"/>
          <dgm:bulletEnabled val="1"/>
        </dgm:presLayoutVars>
      </dgm:prSet>
      <dgm:spPr/>
    </dgm:pt>
    <dgm:pt modelId="{9B32A050-B3F6-3E4A-8C1C-7CA3550562A3}" type="pres">
      <dgm:prSet presAssocID="{E51DAAF5-D002-E44B-9696-ACEEE427CE99}" presName="downArrow" presStyleLbl="node1" presStyleIdx="1" presStyleCnt="2"/>
      <dgm:spPr>
        <a:solidFill>
          <a:schemeClr val="accent2"/>
        </a:solidFill>
      </dgm:spPr>
    </dgm:pt>
    <dgm:pt modelId="{4EEC4A69-3B35-D246-A43F-25D8A6C5F616}" type="pres">
      <dgm:prSet presAssocID="{E51DAAF5-D002-E44B-9696-ACEEE427CE99}" presName="downArrowText" presStyleLbl="revTx" presStyleIdx="1" presStyleCnt="2">
        <dgm:presLayoutVars>
          <dgm:chMax val="0"/>
          <dgm:bulletEnabled val="1"/>
        </dgm:presLayoutVars>
      </dgm:prSet>
      <dgm:spPr/>
    </dgm:pt>
  </dgm:ptLst>
  <dgm:cxnLst>
    <dgm:cxn modelId="{B7747B25-58E2-E940-B170-A9CB3C91634B}" srcId="{863CB350-195C-6349-87C8-194F7218BB84}" destId="{E51DAAF5-D002-E44B-9696-ACEEE427CE99}" srcOrd="1" destOrd="0" parTransId="{7888D2B7-59AF-804B-BBAC-69445375BDB2}" sibTransId="{78ADB7A1-CE08-C447-86D3-C8CE4E0D3176}"/>
    <dgm:cxn modelId="{819AC66D-51DD-9A4E-9510-BBA630F40085}" type="presOf" srcId="{E51DAAF5-D002-E44B-9696-ACEEE427CE99}" destId="{4EEC4A69-3B35-D246-A43F-25D8A6C5F616}" srcOrd="0" destOrd="0" presId="urn:microsoft.com/office/officeart/2005/8/layout/arrow4"/>
    <dgm:cxn modelId="{5D65F071-62DC-0942-A688-AAE6A7326E2E}" type="presOf" srcId="{863CB350-195C-6349-87C8-194F7218BB84}" destId="{7EA533B7-6E91-BE40-BDDF-CE481B8C878B}" srcOrd="0" destOrd="0" presId="urn:microsoft.com/office/officeart/2005/8/layout/arrow4"/>
    <dgm:cxn modelId="{57304872-596E-0644-8B0B-3925CE6E01A4}" type="presOf" srcId="{FC268E2A-82A3-DC49-8DE6-2CCC5D554794}" destId="{CFDD0353-4269-CB4E-97CC-6B403C89BFF6}" srcOrd="0" destOrd="0" presId="urn:microsoft.com/office/officeart/2005/8/layout/arrow4"/>
    <dgm:cxn modelId="{B70391ED-A017-604E-817F-A8CDDDCE4556}" srcId="{863CB350-195C-6349-87C8-194F7218BB84}" destId="{FC268E2A-82A3-DC49-8DE6-2CCC5D554794}" srcOrd="0" destOrd="0" parTransId="{1012E0BB-CB4E-2C46-B1D9-FFF7202B89AE}" sibTransId="{1051A759-74CD-FB45-BA50-F82C2BEC87DA}"/>
    <dgm:cxn modelId="{F85F7330-FDF0-FF44-9D0B-702A1B03C7D4}" type="presParOf" srcId="{7EA533B7-6E91-BE40-BDDF-CE481B8C878B}" destId="{FE7B4795-6FBA-C943-BC7A-D4805E2CAB69}" srcOrd="0" destOrd="0" presId="urn:microsoft.com/office/officeart/2005/8/layout/arrow4"/>
    <dgm:cxn modelId="{C69F9ADA-EC48-1141-84C6-BC0B622C4EAD}" type="presParOf" srcId="{7EA533B7-6E91-BE40-BDDF-CE481B8C878B}" destId="{CFDD0353-4269-CB4E-97CC-6B403C89BFF6}" srcOrd="1" destOrd="0" presId="urn:microsoft.com/office/officeart/2005/8/layout/arrow4"/>
    <dgm:cxn modelId="{8620B596-743A-4E4D-AE94-B27705BFE404}" type="presParOf" srcId="{7EA533B7-6E91-BE40-BDDF-CE481B8C878B}" destId="{9B32A050-B3F6-3E4A-8C1C-7CA3550562A3}" srcOrd="2" destOrd="0" presId="urn:microsoft.com/office/officeart/2005/8/layout/arrow4"/>
    <dgm:cxn modelId="{EE21C67B-E475-FE46-8C8A-EE56FAC13343}" type="presParOf" srcId="{7EA533B7-6E91-BE40-BDDF-CE481B8C878B}" destId="{4EEC4A69-3B35-D246-A43F-25D8A6C5F616}" srcOrd="3" destOrd="0" presId="urn:microsoft.com/office/officeart/2005/8/layout/arrow4"/>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A6068CF-F1B6-2A44-A5D1-9DC10FB74164}" type="doc">
      <dgm:prSet loTypeId="urn:microsoft.com/office/officeart/2009/3/layout/StepUpProcess" loCatId="" qsTypeId="urn:microsoft.com/office/officeart/2005/8/quickstyle/simple1" qsCatId="simple" csTypeId="urn:microsoft.com/office/officeart/2005/8/colors/accent1_2" csCatId="accent1" phldr="1"/>
      <dgm:spPr/>
      <dgm:t>
        <a:bodyPr/>
        <a:lstStyle/>
        <a:p>
          <a:endParaRPr lang="en-US"/>
        </a:p>
      </dgm:t>
    </dgm:pt>
    <dgm:pt modelId="{FCC8C2F6-A9F7-A643-B6FD-E81FDEF69103}">
      <dgm:prSet phldrT="[Text]" custT="1"/>
      <dgm:spPr/>
      <dgm:t>
        <a:bodyPr/>
        <a:lstStyle/>
        <a:p>
          <a:r>
            <a:rPr lang="en-US" sz="1400" dirty="0">
              <a:solidFill>
                <a:schemeClr val="accent3"/>
              </a:solidFill>
            </a:rPr>
            <a:t>SELECTION CONSIDERATIONS:</a:t>
          </a:r>
        </a:p>
        <a:p>
          <a:r>
            <a:rPr lang="en-US" sz="1200" dirty="0"/>
            <a:t>1. SEX: ANDROGENICITY</a:t>
          </a:r>
        </a:p>
        <a:p>
          <a:r>
            <a:rPr lang="en-US" sz="1200" dirty="0"/>
            <a:t>2. OBJECTIVE: CUT, RECOMP, BULK</a:t>
          </a:r>
        </a:p>
        <a:p>
          <a:r>
            <a:rPr lang="en-US" sz="1200" dirty="0"/>
            <a:t>3. RISK TOLERANCE: PULL VS. PUSH</a:t>
          </a:r>
        </a:p>
      </dgm:t>
    </dgm:pt>
    <dgm:pt modelId="{08E1AF82-99EA-5741-A9E0-94DC1A59481F}" type="parTrans" cxnId="{F4444D31-2835-E745-8806-B6004B0744F3}">
      <dgm:prSet/>
      <dgm:spPr/>
      <dgm:t>
        <a:bodyPr/>
        <a:lstStyle/>
        <a:p>
          <a:endParaRPr lang="en-US"/>
        </a:p>
      </dgm:t>
    </dgm:pt>
    <dgm:pt modelId="{20C43FEB-76D2-BC4E-8A16-2FD75051D1ED}" type="sibTrans" cxnId="{F4444D31-2835-E745-8806-B6004B0744F3}">
      <dgm:prSet/>
      <dgm:spPr/>
      <dgm:t>
        <a:bodyPr/>
        <a:lstStyle/>
        <a:p>
          <a:endParaRPr lang="en-US"/>
        </a:p>
      </dgm:t>
    </dgm:pt>
    <dgm:pt modelId="{613F834F-DEA4-7644-B1AF-C05BDC2A4688}">
      <dgm:prSet phldrT="[Text]" custT="1"/>
      <dgm:spPr/>
      <dgm:t>
        <a:bodyPr/>
        <a:lstStyle/>
        <a:p>
          <a:r>
            <a:rPr lang="en-US" sz="1400" dirty="0">
              <a:solidFill>
                <a:schemeClr val="accent3"/>
              </a:solidFill>
            </a:rPr>
            <a:t>INITIAL DOSE:</a:t>
          </a:r>
        </a:p>
        <a:p>
          <a:r>
            <a:rPr lang="en-US" sz="1200" dirty="0"/>
            <a:t>1. SEX: ANDROGENICITY</a:t>
          </a:r>
        </a:p>
        <a:p>
          <a:r>
            <a:rPr lang="en-US" sz="1200" dirty="0"/>
            <a:t>2. TRAINING STATUS</a:t>
          </a:r>
        </a:p>
        <a:p>
          <a:r>
            <a:rPr lang="en-US" sz="1200" dirty="0"/>
            <a:t>3. FFMI</a:t>
          </a:r>
        </a:p>
        <a:p>
          <a:r>
            <a:rPr lang="en-US" sz="1200" dirty="0"/>
            <a:t>4. RISK TOLERANCE: PULL VS. PUSH</a:t>
          </a:r>
        </a:p>
      </dgm:t>
    </dgm:pt>
    <dgm:pt modelId="{34AB5008-BD18-B444-B4AF-944369CEB6AF}" type="parTrans" cxnId="{C4C853F1-6411-A947-A7B6-80AFE8ADDD55}">
      <dgm:prSet/>
      <dgm:spPr/>
      <dgm:t>
        <a:bodyPr/>
        <a:lstStyle/>
        <a:p>
          <a:endParaRPr lang="en-US"/>
        </a:p>
      </dgm:t>
    </dgm:pt>
    <dgm:pt modelId="{6AD18EE0-26D0-5046-A3C6-9B53619BD8F7}" type="sibTrans" cxnId="{C4C853F1-6411-A947-A7B6-80AFE8ADDD55}">
      <dgm:prSet/>
      <dgm:spPr/>
      <dgm:t>
        <a:bodyPr/>
        <a:lstStyle/>
        <a:p>
          <a:endParaRPr lang="en-US"/>
        </a:p>
      </dgm:t>
    </dgm:pt>
    <dgm:pt modelId="{7F84B8C1-85DC-0446-99B8-0E0932E44A10}">
      <dgm:prSet phldrT="[Text]" custT="1"/>
      <dgm:spPr/>
      <dgm:t>
        <a:bodyPr/>
        <a:lstStyle/>
        <a:p>
          <a:r>
            <a:rPr lang="en-US" sz="1400" dirty="0">
              <a:solidFill>
                <a:schemeClr val="accent3"/>
              </a:solidFill>
            </a:rPr>
            <a:t>DOSE TITRATION:</a:t>
          </a:r>
        </a:p>
        <a:p>
          <a:r>
            <a:rPr lang="en-US" sz="1200" dirty="0"/>
            <a:t>1. UP </a:t>
          </a:r>
          <a:r>
            <a:rPr lang="en-US" sz="1200" i="1" dirty="0"/>
            <a:t>OR DOWN </a:t>
          </a:r>
          <a:r>
            <a:rPr lang="en-US" sz="1200" i="0" dirty="0"/>
            <a:t>DEPENDING ON:</a:t>
          </a:r>
        </a:p>
        <a:p>
          <a:r>
            <a:rPr lang="en-US" sz="1200" dirty="0"/>
            <a:t>(A) TOLERABILITY</a:t>
          </a:r>
        </a:p>
        <a:p>
          <a:r>
            <a:rPr lang="en-US" sz="1200" dirty="0"/>
            <a:t>(B) EFFICACY</a:t>
          </a:r>
          <a:br>
            <a:rPr lang="en-US" sz="1200" dirty="0"/>
          </a:br>
          <a:r>
            <a:rPr lang="en-US" sz="1200" dirty="0"/>
            <a:t>(C) TIME-BOUNDED OBJECTIVE (SHOW DATE) </a:t>
          </a:r>
        </a:p>
      </dgm:t>
    </dgm:pt>
    <dgm:pt modelId="{B87BC1F0-D44F-7C4A-BBB7-DAD661C0CBDA}" type="parTrans" cxnId="{D8CFBE25-0445-3240-A7F3-CBBDAF25EC08}">
      <dgm:prSet/>
      <dgm:spPr/>
      <dgm:t>
        <a:bodyPr/>
        <a:lstStyle/>
        <a:p>
          <a:endParaRPr lang="en-US"/>
        </a:p>
      </dgm:t>
    </dgm:pt>
    <dgm:pt modelId="{F1A7D111-62F8-EC4B-A9F4-6C5222E3E71F}" type="sibTrans" cxnId="{D8CFBE25-0445-3240-A7F3-CBBDAF25EC08}">
      <dgm:prSet/>
      <dgm:spPr/>
      <dgm:t>
        <a:bodyPr/>
        <a:lstStyle/>
        <a:p>
          <a:endParaRPr lang="en-US"/>
        </a:p>
      </dgm:t>
    </dgm:pt>
    <dgm:pt modelId="{AC0156AB-A1A5-4E44-BE7A-5E43E1BD2472}" type="pres">
      <dgm:prSet presAssocID="{5A6068CF-F1B6-2A44-A5D1-9DC10FB74164}" presName="rootnode" presStyleCnt="0">
        <dgm:presLayoutVars>
          <dgm:chMax/>
          <dgm:chPref/>
          <dgm:dir/>
          <dgm:animLvl val="lvl"/>
        </dgm:presLayoutVars>
      </dgm:prSet>
      <dgm:spPr/>
    </dgm:pt>
    <dgm:pt modelId="{9A6C156E-D1E7-D948-8C95-A6E9E9AA7A31}" type="pres">
      <dgm:prSet presAssocID="{FCC8C2F6-A9F7-A643-B6FD-E81FDEF69103}" presName="composite" presStyleCnt="0"/>
      <dgm:spPr/>
    </dgm:pt>
    <dgm:pt modelId="{7C3EFF6A-0A08-DC49-9DBF-58817880EB1C}" type="pres">
      <dgm:prSet presAssocID="{FCC8C2F6-A9F7-A643-B6FD-E81FDEF69103}" presName="LShape" presStyleLbl="alignNode1" presStyleIdx="0" presStyleCnt="5"/>
      <dgm:spPr>
        <a:solidFill>
          <a:schemeClr val="tx2"/>
        </a:solidFill>
      </dgm:spPr>
    </dgm:pt>
    <dgm:pt modelId="{11BEE8E2-7866-C445-A8FC-E8316C18AD41}" type="pres">
      <dgm:prSet presAssocID="{FCC8C2F6-A9F7-A643-B6FD-E81FDEF69103}" presName="ParentText" presStyleLbl="revTx" presStyleIdx="0" presStyleCnt="3">
        <dgm:presLayoutVars>
          <dgm:chMax val="0"/>
          <dgm:chPref val="0"/>
          <dgm:bulletEnabled val="1"/>
        </dgm:presLayoutVars>
      </dgm:prSet>
      <dgm:spPr/>
    </dgm:pt>
    <dgm:pt modelId="{56DC5E91-DD68-4F49-81F4-960BED0D46BE}" type="pres">
      <dgm:prSet presAssocID="{FCC8C2F6-A9F7-A643-B6FD-E81FDEF69103}" presName="Triangle" presStyleLbl="alignNode1" presStyleIdx="1" presStyleCnt="5"/>
      <dgm:spPr/>
    </dgm:pt>
    <dgm:pt modelId="{7E2A9695-1EAF-6144-9358-11EE682BCD5F}" type="pres">
      <dgm:prSet presAssocID="{20C43FEB-76D2-BC4E-8A16-2FD75051D1ED}" presName="sibTrans" presStyleCnt="0"/>
      <dgm:spPr/>
    </dgm:pt>
    <dgm:pt modelId="{C271697A-CBBF-6C4C-B35D-FC669FEED025}" type="pres">
      <dgm:prSet presAssocID="{20C43FEB-76D2-BC4E-8A16-2FD75051D1ED}" presName="space" presStyleCnt="0"/>
      <dgm:spPr/>
    </dgm:pt>
    <dgm:pt modelId="{FA1509D9-7EFB-D349-B668-FD7CD017EBED}" type="pres">
      <dgm:prSet presAssocID="{613F834F-DEA4-7644-B1AF-C05BDC2A4688}" presName="composite" presStyleCnt="0"/>
      <dgm:spPr/>
    </dgm:pt>
    <dgm:pt modelId="{E83FB07B-D032-734D-89CC-A64BF813A20B}" type="pres">
      <dgm:prSet presAssocID="{613F834F-DEA4-7644-B1AF-C05BDC2A4688}" presName="LShape" presStyleLbl="alignNode1" presStyleIdx="2" presStyleCnt="5"/>
      <dgm:spPr>
        <a:solidFill>
          <a:schemeClr val="tx2"/>
        </a:solidFill>
      </dgm:spPr>
    </dgm:pt>
    <dgm:pt modelId="{CDD4C1E6-8240-8546-981B-81FB73B0F9F9}" type="pres">
      <dgm:prSet presAssocID="{613F834F-DEA4-7644-B1AF-C05BDC2A4688}" presName="ParentText" presStyleLbl="revTx" presStyleIdx="1" presStyleCnt="3">
        <dgm:presLayoutVars>
          <dgm:chMax val="0"/>
          <dgm:chPref val="0"/>
          <dgm:bulletEnabled val="1"/>
        </dgm:presLayoutVars>
      </dgm:prSet>
      <dgm:spPr/>
    </dgm:pt>
    <dgm:pt modelId="{A7A649C3-C668-B74A-85B6-80E0689D0C1C}" type="pres">
      <dgm:prSet presAssocID="{613F834F-DEA4-7644-B1AF-C05BDC2A4688}" presName="Triangle" presStyleLbl="alignNode1" presStyleIdx="3" presStyleCnt="5"/>
      <dgm:spPr/>
    </dgm:pt>
    <dgm:pt modelId="{7E67FA83-A949-B148-B33E-35DB4D78B5E5}" type="pres">
      <dgm:prSet presAssocID="{6AD18EE0-26D0-5046-A3C6-9B53619BD8F7}" presName="sibTrans" presStyleCnt="0"/>
      <dgm:spPr/>
    </dgm:pt>
    <dgm:pt modelId="{CFF4D701-E666-5941-B18A-E5F98B020243}" type="pres">
      <dgm:prSet presAssocID="{6AD18EE0-26D0-5046-A3C6-9B53619BD8F7}" presName="space" presStyleCnt="0"/>
      <dgm:spPr/>
    </dgm:pt>
    <dgm:pt modelId="{18D55907-4684-D045-9835-135F23ABF4F1}" type="pres">
      <dgm:prSet presAssocID="{7F84B8C1-85DC-0446-99B8-0E0932E44A10}" presName="composite" presStyleCnt="0"/>
      <dgm:spPr/>
    </dgm:pt>
    <dgm:pt modelId="{12BDD887-846D-E444-B1D9-CD9DA2EF85B5}" type="pres">
      <dgm:prSet presAssocID="{7F84B8C1-85DC-0446-99B8-0E0932E44A10}" presName="LShape" presStyleLbl="alignNode1" presStyleIdx="4" presStyleCnt="5"/>
      <dgm:spPr>
        <a:solidFill>
          <a:schemeClr val="tx2"/>
        </a:solidFill>
      </dgm:spPr>
    </dgm:pt>
    <dgm:pt modelId="{F5B59562-A281-8740-9B98-6F906F913A9B}" type="pres">
      <dgm:prSet presAssocID="{7F84B8C1-85DC-0446-99B8-0E0932E44A10}" presName="ParentText" presStyleLbl="revTx" presStyleIdx="2" presStyleCnt="3">
        <dgm:presLayoutVars>
          <dgm:chMax val="0"/>
          <dgm:chPref val="0"/>
          <dgm:bulletEnabled val="1"/>
        </dgm:presLayoutVars>
      </dgm:prSet>
      <dgm:spPr/>
    </dgm:pt>
  </dgm:ptLst>
  <dgm:cxnLst>
    <dgm:cxn modelId="{A033BB1C-D88B-C344-8D9B-627E48022E47}" type="presOf" srcId="{5A6068CF-F1B6-2A44-A5D1-9DC10FB74164}" destId="{AC0156AB-A1A5-4E44-BE7A-5E43E1BD2472}" srcOrd="0" destOrd="0" presId="urn:microsoft.com/office/officeart/2009/3/layout/StepUpProcess"/>
    <dgm:cxn modelId="{D8CFBE25-0445-3240-A7F3-CBBDAF25EC08}" srcId="{5A6068CF-F1B6-2A44-A5D1-9DC10FB74164}" destId="{7F84B8C1-85DC-0446-99B8-0E0932E44A10}" srcOrd="2" destOrd="0" parTransId="{B87BC1F0-D44F-7C4A-BBB7-DAD661C0CBDA}" sibTransId="{F1A7D111-62F8-EC4B-A9F4-6C5222E3E71F}"/>
    <dgm:cxn modelId="{F4444D31-2835-E745-8806-B6004B0744F3}" srcId="{5A6068CF-F1B6-2A44-A5D1-9DC10FB74164}" destId="{FCC8C2F6-A9F7-A643-B6FD-E81FDEF69103}" srcOrd="0" destOrd="0" parTransId="{08E1AF82-99EA-5741-A9E0-94DC1A59481F}" sibTransId="{20C43FEB-76D2-BC4E-8A16-2FD75051D1ED}"/>
    <dgm:cxn modelId="{12E9F5AD-CD46-FF4C-B19C-CD17B8BE7365}" type="presOf" srcId="{7F84B8C1-85DC-0446-99B8-0E0932E44A10}" destId="{F5B59562-A281-8740-9B98-6F906F913A9B}" srcOrd="0" destOrd="0" presId="urn:microsoft.com/office/officeart/2009/3/layout/StepUpProcess"/>
    <dgm:cxn modelId="{4FFC7DC9-70B1-8447-95A2-6B6BD394FF25}" type="presOf" srcId="{613F834F-DEA4-7644-B1AF-C05BDC2A4688}" destId="{CDD4C1E6-8240-8546-981B-81FB73B0F9F9}" srcOrd="0" destOrd="0" presId="urn:microsoft.com/office/officeart/2009/3/layout/StepUpProcess"/>
    <dgm:cxn modelId="{3F2166F0-6F0B-434C-8AA6-698F4802428B}" type="presOf" srcId="{FCC8C2F6-A9F7-A643-B6FD-E81FDEF69103}" destId="{11BEE8E2-7866-C445-A8FC-E8316C18AD41}" srcOrd="0" destOrd="0" presId="urn:microsoft.com/office/officeart/2009/3/layout/StepUpProcess"/>
    <dgm:cxn modelId="{C4C853F1-6411-A947-A7B6-80AFE8ADDD55}" srcId="{5A6068CF-F1B6-2A44-A5D1-9DC10FB74164}" destId="{613F834F-DEA4-7644-B1AF-C05BDC2A4688}" srcOrd="1" destOrd="0" parTransId="{34AB5008-BD18-B444-B4AF-944369CEB6AF}" sibTransId="{6AD18EE0-26D0-5046-A3C6-9B53619BD8F7}"/>
    <dgm:cxn modelId="{6DFD6923-B1E7-8945-B565-3DAD04EBFAD2}" type="presParOf" srcId="{AC0156AB-A1A5-4E44-BE7A-5E43E1BD2472}" destId="{9A6C156E-D1E7-D948-8C95-A6E9E9AA7A31}" srcOrd="0" destOrd="0" presId="urn:microsoft.com/office/officeart/2009/3/layout/StepUpProcess"/>
    <dgm:cxn modelId="{4F39FA33-8122-8548-BDCE-4C8A51062FD6}" type="presParOf" srcId="{9A6C156E-D1E7-D948-8C95-A6E9E9AA7A31}" destId="{7C3EFF6A-0A08-DC49-9DBF-58817880EB1C}" srcOrd="0" destOrd="0" presId="urn:microsoft.com/office/officeart/2009/3/layout/StepUpProcess"/>
    <dgm:cxn modelId="{56D5FE97-C421-2043-A95B-F1A82F4F4B5E}" type="presParOf" srcId="{9A6C156E-D1E7-D948-8C95-A6E9E9AA7A31}" destId="{11BEE8E2-7866-C445-A8FC-E8316C18AD41}" srcOrd="1" destOrd="0" presId="urn:microsoft.com/office/officeart/2009/3/layout/StepUpProcess"/>
    <dgm:cxn modelId="{8FC62659-21B6-2843-B847-3E943940A7BE}" type="presParOf" srcId="{9A6C156E-D1E7-D948-8C95-A6E9E9AA7A31}" destId="{56DC5E91-DD68-4F49-81F4-960BED0D46BE}" srcOrd="2" destOrd="0" presId="urn:microsoft.com/office/officeart/2009/3/layout/StepUpProcess"/>
    <dgm:cxn modelId="{605FAB3F-9662-F94A-8470-FBC18BF05814}" type="presParOf" srcId="{AC0156AB-A1A5-4E44-BE7A-5E43E1BD2472}" destId="{7E2A9695-1EAF-6144-9358-11EE682BCD5F}" srcOrd="1" destOrd="0" presId="urn:microsoft.com/office/officeart/2009/3/layout/StepUpProcess"/>
    <dgm:cxn modelId="{2147EBD7-94A2-FB47-87AA-161D3352A3E6}" type="presParOf" srcId="{7E2A9695-1EAF-6144-9358-11EE682BCD5F}" destId="{C271697A-CBBF-6C4C-B35D-FC669FEED025}" srcOrd="0" destOrd="0" presId="urn:microsoft.com/office/officeart/2009/3/layout/StepUpProcess"/>
    <dgm:cxn modelId="{D2CB87B9-7FAC-AC45-8F54-71BE613096E4}" type="presParOf" srcId="{AC0156AB-A1A5-4E44-BE7A-5E43E1BD2472}" destId="{FA1509D9-7EFB-D349-B668-FD7CD017EBED}" srcOrd="2" destOrd="0" presId="urn:microsoft.com/office/officeart/2009/3/layout/StepUpProcess"/>
    <dgm:cxn modelId="{FD638301-5BB2-C244-AED1-61DA686AA5F6}" type="presParOf" srcId="{FA1509D9-7EFB-D349-B668-FD7CD017EBED}" destId="{E83FB07B-D032-734D-89CC-A64BF813A20B}" srcOrd="0" destOrd="0" presId="urn:microsoft.com/office/officeart/2009/3/layout/StepUpProcess"/>
    <dgm:cxn modelId="{8DD0CF40-A443-8649-936B-745B1ECCA9FF}" type="presParOf" srcId="{FA1509D9-7EFB-D349-B668-FD7CD017EBED}" destId="{CDD4C1E6-8240-8546-981B-81FB73B0F9F9}" srcOrd="1" destOrd="0" presId="urn:microsoft.com/office/officeart/2009/3/layout/StepUpProcess"/>
    <dgm:cxn modelId="{76DC09AC-A1DA-154B-82E5-58362EA3BC0F}" type="presParOf" srcId="{FA1509D9-7EFB-D349-B668-FD7CD017EBED}" destId="{A7A649C3-C668-B74A-85B6-80E0689D0C1C}" srcOrd="2" destOrd="0" presId="urn:microsoft.com/office/officeart/2009/3/layout/StepUpProcess"/>
    <dgm:cxn modelId="{8F25C8A2-DA86-F441-8B4A-974FE0E38B43}" type="presParOf" srcId="{AC0156AB-A1A5-4E44-BE7A-5E43E1BD2472}" destId="{7E67FA83-A949-B148-B33E-35DB4D78B5E5}" srcOrd="3" destOrd="0" presId="urn:microsoft.com/office/officeart/2009/3/layout/StepUpProcess"/>
    <dgm:cxn modelId="{DB032681-8517-784B-81B0-A60A3A64C34F}" type="presParOf" srcId="{7E67FA83-A949-B148-B33E-35DB4D78B5E5}" destId="{CFF4D701-E666-5941-B18A-E5F98B020243}" srcOrd="0" destOrd="0" presId="urn:microsoft.com/office/officeart/2009/3/layout/StepUpProcess"/>
    <dgm:cxn modelId="{1B3CA776-D06F-A546-9B7F-D8358B49DC84}" type="presParOf" srcId="{AC0156AB-A1A5-4E44-BE7A-5E43E1BD2472}" destId="{18D55907-4684-D045-9835-135F23ABF4F1}" srcOrd="4" destOrd="0" presId="urn:microsoft.com/office/officeart/2009/3/layout/StepUpProcess"/>
    <dgm:cxn modelId="{67445442-6B6B-E946-B3F9-32A289E3AA83}" type="presParOf" srcId="{18D55907-4684-D045-9835-135F23ABF4F1}" destId="{12BDD887-846D-E444-B1D9-CD9DA2EF85B5}" srcOrd="0" destOrd="0" presId="urn:microsoft.com/office/officeart/2009/3/layout/StepUpProcess"/>
    <dgm:cxn modelId="{5597DEFA-EC0F-9442-B2E6-D7CAE7CFFBDC}" type="presParOf" srcId="{18D55907-4684-D045-9835-135F23ABF4F1}" destId="{F5B59562-A281-8740-9B98-6F906F913A9B}"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A6068CF-F1B6-2A44-A5D1-9DC10FB74164}" type="doc">
      <dgm:prSet loTypeId="urn:microsoft.com/office/officeart/2009/layout/ReverseList" loCatId="" qsTypeId="urn:microsoft.com/office/officeart/2005/8/quickstyle/simple1" qsCatId="simple" csTypeId="urn:microsoft.com/office/officeart/2005/8/colors/accent1_2" csCatId="accent1" phldr="1"/>
      <dgm:spPr/>
      <dgm:t>
        <a:bodyPr/>
        <a:lstStyle/>
        <a:p>
          <a:endParaRPr lang="en-US"/>
        </a:p>
      </dgm:t>
    </dgm:pt>
    <dgm:pt modelId="{FCC8C2F6-A9F7-A643-B6FD-E81FDEF69103}">
      <dgm:prSet phldrT="[Text]" custT="1"/>
      <dgm:spPr/>
      <dgm:t>
        <a:bodyPr/>
        <a:lstStyle/>
        <a:p>
          <a:r>
            <a:rPr lang="en-US" sz="1400" u="sng" dirty="0"/>
            <a:t>EFFICACY</a:t>
          </a:r>
        </a:p>
        <a:p>
          <a:r>
            <a:rPr lang="en-US" sz="1200" dirty="0"/>
            <a:t>1. </a:t>
          </a:r>
          <a:r>
            <a:rPr lang="el-GR" sz="1200" dirty="0"/>
            <a:t>﻿Δ</a:t>
          </a:r>
          <a:r>
            <a:rPr lang="en-US" sz="1200" dirty="0"/>
            <a:t>LBM</a:t>
          </a:r>
        </a:p>
        <a:p>
          <a:r>
            <a:rPr lang="en-US" sz="1200" dirty="0"/>
            <a:t>2. </a:t>
          </a:r>
          <a:r>
            <a:rPr lang="el-GR" sz="1200" dirty="0"/>
            <a:t>﻿Δ</a:t>
          </a:r>
          <a:r>
            <a:rPr lang="en-US" sz="1200" dirty="0"/>
            <a:t>FM</a:t>
          </a:r>
        </a:p>
        <a:p>
          <a:r>
            <a:rPr lang="en-US" sz="1200" dirty="0"/>
            <a:t>3. </a:t>
          </a:r>
          <a:r>
            <a:rPr lang="el-GR" sz="1200" dirty="0"/>
            <a:t>﻿Δ</a:t>
          </a:r>
          <a:r>
            <a:rPr lang="en-US" sz="1200" dirty="0"/>
            <a:t>F (STRENGTH)</a:t>
          </a:r>
        </a:p>
      </dgm:t>
    </dgm:pt>
    <dgm:pt modelId="{08E1AF82-99EA-5741-A9E0-94DC1A59481F}" type="parTrans" cxnId="{F4444D31-2835-E745-8806-B6004B0744F3}">
      <dgm:prSet/>
      <dgm:spPr/>
      <dgm:t>
        <a:bodyPr/>
        <a:lstStyle/>
        <a:p>
          <a:endParaRPr lang="en-US"/>
        </a:p>
      </dgm:t>
    </dgm:pt>
    <dgm:pt modelId="{20C43FEB-76D2-BC4E-8A16-2FD75051D1ED}" type="sibTrans" cxnId="{F4444D31-2835-E745-8806-B6004B0744F3}">
      <dgm:prSet/>
      <dgm:spPr/>
      <dgm:t>
        <a:bodyPr/>
        <a:lstStyle/>
        <a:p>
          <a:endParaRPr lang="en-US"/>
        </a:p>
      </dgm:t>
    </dgm:pt>
    <dgm:pt modelId="{613F834F-DEA4-7644-B1AF-C05BDC2A4688}">
      <dgm:prSet phldrT="[Text]" custT="1"/>
      <dgm:spPr/>
      <dgm:t>
        <a:bodyPr/>
        <a:lstStyle/>
        <a:p>
          <a:r>
            <a:rPr lang="en-US" sz="1400" u="sng" dirty="0"/>
            <a:t>TOLERABILITY</a:t>
          </a:r>
        </a:p>
        <a:p>
          <a:r>
            <a:rPr lang="en-US" sz="1200" dirty="0"/>
            <a:t>1. </a:t>
          </a:r>
          <a:r>
            <a:rPr lang="en-US" sz="1100" dirty="0"/>
            <a:t>MASCULINIZATION</a:t>
          </a:r>
        </a:p>
        <a:p>
          <a:r>
            <a:rPr lang="en-US" sz="1200" dirty="0"/>
            <a:t>2. </a:t>
          </a:r>
          <a:r>
            <a:rPr lang="en-US" sz="1100" dirty="0"/>
            <a:t>CVD PARAMETERS</a:t>
          </a:r>
        </a:p>
        <a:p>
          <a:r>
            <a:rPr lang="en-US" sz="1200" dirty="0"/>
            <a:t>3. </a:t>
          </a:r>
          <a:r>
            <a:rPr lang="en-US" sz="1100" dirty="0"/>
            <a:t>BLOODWORK PARAMETERS</a:t>
          </a:r>
        </a:p>
        <a:p>
          <a:r>
            <a:rPr lang="en-US" sz="1200" dirty="0"/>
            <a:t>4. </a:t>
          </a:r>
          <a:r>
            <a:rPr lang="en-US" sz="1100" dirty="0"/>
            <a:t>TOXICITY</a:t>
          </a:r>
        </a:p>
        <a:p>
          <a:r>
            <a:rPr lang="en-US" sz="1100" dirty="0"/>
            <a:t>5. ANGER/HOSTILITY</a:t>
          </a:r>
        </a:p>
        <a:p>
          <a:r>
            <a:rPr lang="en-US" sz="1200" dirty="0"/>
            <a:t>6 . </a:t>
          </a:r>
          <a:r>
            <a:rPr lang="en-US" sz="1100" dirty="0"/>
            <a:t>APPETITE/HUNGER</a:t>
          </a:r>
        </a:p>
        <a:p>
          <a:r>
            <a:rPr lang="en-US" sz="1200" dirty="0"/>
            <a:t>7. </a:t>
          </a:r>
          <a:r>
            <a:rPr lang="en-US" sz="1100" dirty="0"/>
            <a:t>FERTILITY &amp; ENDOGENOUS T/E/P</a:t>
          </a:r>
        </a:p>
        <a:p>
          <a:r>
            <a:rPr lang="en-US" sz="1100" dirty="0"/>
            <a:t>8. MISC. SEXUAL HEALTH</a:t>
          </a:r>
        </a:p>
      </dgm:t>
    </dgm:pt>
    <dgm:pt modelId="{34AB5008-BD18-B444-B4AF-944369CEB6AF}" type="parTrans" cxnId="{C4C853F1-6411-A947-A7B6-80AFE8ADDD55}">
      <dgm:prSet/>
      <dgm:spPr/>
      <dgm:t>
        <a:bodyPr/>
        <a:lstStyle/>
        <a:p>
          <a:endParaRPr lang="en-US"/>
        </a:p>
      </dgm:t>
    </dgm:pt>
    <dgm:pt modelId="{6AD18EE0-26D0-5046-A3C6-9B53619BD8F7}" type="sibTrans" cxnId="{C4C853F1-6411-A947-A7B6-80AFE8ADDD55}">
      <dgm:prSet/>
      <dgm:spPr/>
      <dgm:t>
        <a:bodyPr/>
        <a:lstStyle/>
        <a:p>
          <a:endParaRPr lang="en-US"/>
        </a:p>
      </dgm:t>
    </dgm:pt>
    <dgm:pt modelId="{7F84B8C1-85DC-0446-99B8-0E0932E44A10}">
      <dgm:prSet phldrT="[Text]" custT="1"/>
      <dgm:spPr/>
    </dgm:pt>
    <dgm:pt modelId="{B87BC1F0-D44F-7C4A-BBB7-DAD661C0CBDA}" type="parTrans" cxnId="{D8CFBE25-0445-3240-A7F3-CBBDAF25EC08}">
      <dgm:prSet/>
      <dgm:spPr/>
      <dgm:t>
        <a:bodyPr/>
        <a:lstStyle/>
        <a:p>
          <a:endParaRPr lang="en-US"/>
        </a:p>
      </dgm:t>
    </dgm:pt>
    <dgm:pt modelId="{F1A7D111-62F8-EC4B-A9F4-6C5222E3E71F}" type="sibTrans" cxnId="{D8CFBE25-0445-3240-A7F3-CBBDAF25EC08}">
      <dgm:prSet/>
      <dgm:spPr/>
      <dgm:t>
        <a:bodyPr/>
        <a:lstStyle/>
        <a:p>
          <a:endParaRPr lang="en-US"/>
        </a:p>
      </dgm:t>
    </dgm:pt>
    <dgm:pt modelId="{E5531511-7C81-D842-A431-213ED37D61E1}" type="pres">
      <dgm:prSet presAssocID="{5A6068CF-F1B6-2A44-A5D1-9DC10FB74164}" presName="Name0" presStyleCnt="0">
        <dgm:presLayoutVars>
          <dgm:chMax val="2"/>
          <dgm:chPref val="2"/>
          <dgm:animLvl val="lvl"/>
        </dgm:presLayoutVars>
      </dgm:prSet>
      <dgm:spPr/>
    </dgm:pt>
    <dgm:pt modelId="{6E3B7315-FCE0-1E48-967A-6658DAB969DD}" type="pres">
      <dgm:prSet presAssocID="{5A6068CF-F1B6-2A44-A5D1-9DC10FB74164}" presName="LeftText" presStyleLbl="revTx" presStyleIdx="0" presStyleCnt="0">
        <dgm:presLayoutVars>
          <dgm:bulletEnabled val="1"/>
        </dgm:presLayoutVars>
      </dgm:prSet>
      <dgm:spPr/>
    </dgm:pt>
    <dgm:pt modelId="{DC0AB081-0381-B941-A1E6-CEB533755A6C}" type="pres">
      <dgm:prSet presAssocID="{5A6068CF-F1B6-2A44-A5D1-9DC10FB74164}" presName="LeftNode" presStyleLbl="bgImgPlace1" presStyleIdx="0" presStyleCnt="2">
        <dgm:presLayoutVars>
          <dgm:chMax val="2"/>
          <dgm:chPref val="2"/>
        </dgm:presLayoutVars>
      </dgm:prSet>
      <dgm:spPr/>
    </dgm:pt>
    <dgm:pt modelId="{8273AF2E-D194-5343-B4A8-3D245FD831EF}" type="pres">
      <dgm:prSet presAssocID="{5A6068CF-F1B6-2A44-A5D1-9DC10FB74164}" presName="RightText" presStyleLbl="revTx" presStyleIdx="0" presStyleCnt="0">
        <dgm:presLayoutVars>
          <dgm:bulletEnabled val="1"/>
        </dgm:presLayoutVars>
      </dgm:prSet>
      <dgm:spPr/>
    </dgm:pt>
    <dgm:pt modelId="{B11E2EC3-1722-C14D-A013-CDB3BFA4E408}" type="pres">
      <dgm:prSet presAssocID="{5A6068CF-F1B6-2A44-A5D1-9DC10FB74164}" presName="RightNode" presStyleLbl="bgImgPlace1" presStyleIdx="1" presStyleCnt="2">
        <dgm:presLayoutVars>
          <dgm:chMax val="0"/>
          <dgm:chPref val="0"/>
        </dgm:presLayoutVars>
      </dgm:prSet>
      <dgm:spPr/>
    </dgm:pt>
    <dgm:pt modelId="{928CACE4-4FFD-5542-BF9B-6036E42CF262}" type="pres">
      <dgm:prSet presAssocID="{5A6068CF-F1B6-2A44-A5D1-9DC10FB74164}" presName="TopArrow" presStyleLbl="node1" presStyleIdx="0" presStyleCnt="2"/>
      <dgm:spPr/>
    </dgm:pt>
    <dgm:pt modelId="{01B0B9A3-8D17-184B-8091-C5C4EE37F9F0}" type="pres">
      <dgm:prSet presAssocID="{5A6068CF-F1B6-2A44-A5D1-9DC10FB74164}" presName="BottomArrow" presStyleLbl="node1" presStyleIdx="1" presStyleCnt="2"/>
      <dgm:spPr/>
    </dgm:pt>
  </dgm:ptLst>
  <dgm:cxnLst>
    <dgm:cxn modelId="{D8CFBE25-0445-3240-A7F3-CBBDAF25EC08}" srcId="{5A6068CF-F1B6-2A44-A5D1-9DC10FB74164}" destId="{7F84B8C1-85DC-0446-99B8-0E0932E44A10}" srcOrd="2" destOrd="0" parTransId="{B87BC1F0-D44F-7C4A-BBB7-DAD661C0CBDA}" sibTransId="{F1A7D111-62F8-EC4B-A9F4-6C5222E3E71F}"/>
    <dgm:cxn modelId="{F4444D31-2835-E745-8806-B6004B0744F3}" srcId="{5A6068CF-F1B6-2A44-A5D1-9DC10FB74164}" destId="{FCC8C2F6-A9F7-A643-B6FD-E81FDEF69103}" srcOrd="0" destOrd="0" parTransId="{08E1AF82-99EA-5741-A9E0-94DC1A59481F}" sibTransId="{20C43FEB-76D2-BC4E-8A16-2FD75051D1ED}"/>
    <dgm:cxn modelId="{DB97F03C-487B-A646-82D8-413BEDC01236}" type="presOf" srcId="{613F834F-DEA4-7644-B1AF-C05BDC2A4688}" destId="{B11E2EC3-1722-C14D-A013-CDB3BFA4E408}" srcOrd="1" destOrd="0" presId="urn:microsoft.com/office/officeart/2009/layout/ReverseList"/>
    <dgm:cxn modelId="{1C777651-314C-A047-B13E-78D1E938805B}" type="presOf" srcId="{FCC8C2F6-A9F7-A643-B6FD-E81FDEF69103}" destId="{6E3B7315-FCE0-1E48-967A-6658DAB969DD}" srcOrd="0" destOrd="0" presId="urn:microsoft.com/office/officeart/2009/layout/ReverseList"/>
    <dgm:cxn modelId="{D1FFEEC0-24B8-0340-81C9-BEBBC536F3E9}" type="presOf" srcId="{FCC8C2F6-A9F7-A643-B6FD-E81FDEF69103}" destId="{DC0AB081-0381-B941-A1E6-CEB533755A6C}" srcOrd="1" destOrd="0" presId="urn:microsoft.com/office/officeart/2009/layout/ReverseList"/>
    <dgm:cxn modelId="{15B60AD1-A601-2A47-AEEE-967B8B408FB9}" type="presOf" srcId="{613F834F-DEA4-7644-B1AF-C05BDC2A4688}" destId="{8273AF2E-D194-5343-B4A8-3D245FD831EF}" srcOrd="0" destOrd="0" presId="urn:microsoft.com/office/officeart/2009/layout/ReverseList"/>
    <dgm:cxn modelId="{C4C853F1-6411-A947-A7B6-80AFE8ADDD55}" srcId="{5A6068CF-F1B6-2A44-A5D1-9DC10FB74164}" destId="{613F834F-DEA4-7644-B1AF-C05BDC2A4688}" srcOrd="1" destOrd="0" parTransId="{34AB5008-BD18-B444-B4AF-944369CEB6AF}" sibTransId="{6AD18EE0-26D0-5046-A3C6-9B53619BD8F7}"/>
    <dgm:cxn modelId="{C23D9FF7-1B68-0446-9673-6BEF2C6016A3}" type="presOf" srcId="{5A6068CF-F1B6-2A44-A5D1-9DC10FB74164}" destId="{E5531511-7C81-D842-A431-213ED37D61E1}" srcOrd="0" destOrd="0" presId="urn:microsoft.com/office/officeart/2009/layout/ReverseList"/>
    <dgm:cxn modelId="{3003FC10-DDC7-3D4B-8451-7ABFA867DC1B}" type="presParOf" srcId="{E5531511-7C81-D842-A431-213ED37D61E1}" destId="{6E3B7315-FCE0-1E48-967A-6658DAB969DD}" srcOrd="0" destOrd="0" presId="urn:microsoft.com/office/officeart/2009/layout/ReverseList"/>
    <dgm:cxn modelId="{D2EDDD0F-E85A-094C-8F81-48997AD92312}" type="presParOf" srcId="{E5531511-7C81-D842-A431-213ED37D61E1}" destId="{DC0AB081-0381-B941-A1E6-CEB533755A6C}" srcOrd="1" destOrd="0" presId="urn:microsoft.com/office/officeart/2009/layout/ReverseList"/>
    <dgm:cxn modelId="{D6726BD9-9331-6C4E-A201-29CDC2EB34E6}" type="presParOf" srcId="{E5531511-7C81-D842-A431-213ED37D61E1}" destId="{8273AF2E-D194-5343-B4A8-3D245FD831EF}" srcOrd="2" destOrd="0" presId="urn:microsoft.com/office/officeart/2009/layout/ReverseList"/>
    <dgm:cxn modelId="{4697A8A2-F01D-734E-9221-D471FD2021EA}" type="presParOf" srcId="{E5531511-7C81-D842-A431-213ED37D61E1}" destId="{B11E2EC3-1722-C14D-A013-CDB3BFA4E408}" srcOrd="3" destOrd="0" presId="urn:microsoft.com/office/officeart/2009/layout/ReverseList"/>
    <dgm:cxn modelId="{942D503E-80F4-9843-8077-9B828E137876}" type="presParOf" srcId="{E5531511-7C81-D842-A431-213ED37D61E1}" destId="{928CACE4-4FFD-5542-BF9B-6036E42CF262}" srcOrd="4" destOrd="0" presId="urn:microsoft.com/office/officeart/2009/layout/ReverseList"/>
    <dgm:cxn modelId="{54EAEE55-6ED2-4144-89DA-45B46F20C7F4}" type="presParOf" srcId="{E5531511-7C81-D842-A431-213ED37D61E1}" destId="{01B0B9A3-8D17-184B-8091-C5C4EE37F9F0}" srcOrd="5" destOrd="0" presId="urn:microsoft.com/office/officeart/2009/layout/Revers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7C7E2D1-AB10-474B-9637-E23E60AD5D02}" type="doc">
      <dgm:prSet loTypeId="urn:microsoft.com/office/officeart/2005/8/layout/hList7" loCatId="" qsTypeId="urn:microsoft.com/office/officeart/2005/8/quickstyle/simple1" qsCatId="simple" csTypeId="urn:microsoft.com/office/officeart/2005/8/colors/accent1_2" csCatId="accent1" phldr="1"/>
      <dgm:spPr/>
    </dgm:pt>
    <dgm:pt modelId="{2F8FAC84-3737-6E49-BE3F-A4D8880732B0}">
      <dgm:prSet phldrT="[Text]"/>
      <dgm:spPr/>
      <dgm:t>
        <a:bodyPr/>
        <a:lstStyle/>
        <a:p>
          <a:r>
            <a:rPr lang="en-US" dirty="0"/>
            <a:t>ADDITIVE</a:t>
          </a:r>
        </a:p>
      </dgm:t>
    </dgm:pt>
    <dgm:pt modelId="{5787E8DE-D39B-194B-9EFC-9EBCB6830C4B}" type="parTrans" cxnId="{9008F720-3A6A-C043-96E7-9335EFB1D733}">
      <dgm:prSet/>
      <dgm:spPr/>
      <dgm:t>
        <a:bodyPr/>
        <a:lstStyle/>
        <a:p>
          <a:endParaRPr lang="en-US"/>
        </a:p>
      </dgm:t>
    </dgm:pt>
    <dgm:pt modelId="{4651B86C-85E9-CE4D-A2AA-9702583321A8}" type="sibTrans" cxnId="{9008F720-3A6A-C043-96E7-9335EFB1D733}">
      <dgm:prSet/>
      <dgm:spPr/>
      <dgm:t>
        <a:bodyPr/>
        <a:lstStyle/>
        <a:p>
          <a:endParaRPr lang="en-US"/>
        </a:p>
      </dgm:t>
    </dgm:pt>
    <dgm:pt modelId="{654F2FBB-95AD-5A45-A6A3-03E45AC6F287}">
      <dgm:prSet phldrT="[Text]"/>
      <dgm:spPr>
        <a:solidFill>
          <a:schemeClr val="accent6"/>
        </a:solidFill>
      </dgm:spPr>
      <dgm:t>
        <a:bodyPr/>
        <a:lstStyle/>
        <a:p>
          <a:r>
            <a:rPr lang="en-US" dirty="0"/>
            <a:t>COMPLEMENTARY</a:t>
          </a:r>
        </a:p>
      </dgm:t>
    </dgm:pt>
    <dgm:pt modelId="{B9FA8404-E2BC-CD4E-9E37-59D9A84A06FC}" type="parTrans" cxnId="{572679ED-EE5A-FE4E-8442-826814D682BE}">
      <dgm:prSet/>
      <dgm:spPr/>
      <dgm:t>
        <a:bodyPr/>
        <a:lstStyle/>
        <a:p>
          <a:endParaRPr lang="en-US"/>
        </a:p>
      </dgm:t>
    </dgm:pt>
    <dgm:pt modelId="{4CAA8DE0-53AF-AF4C-B2AA-DB514AC11CEA}" type="sibTrans" cxnId="{572679ED-EE5A-FE4E-8442-826814D682BE}">
      <dgm:prSet/>
      <dgm:spPr/>
      <dgm:t>
        <a:bodyPr/>
        <a:lstStyle/>
        <a:p>
          <a:endParaRPr lang="en-US"/>
        </a:p>
      </dgm:t>
    </dgm:pt>
    <dgm:pt modelId="{16EDE198-BCAD-F040-8F00-545152B7D2B5}">
      <dgm:prSet phldrT="[Text]"/>
      <dgm:spPr>
        <a:solidFill>
          <a:schemeClr val="accent3"/>
        </a:solidFill>
      </dgm:spPr>
      <dgm:t>
        <a:bodyPr/>
        <a:lstStyle/>
        <a:p>
          <a:r>
            <a:rPr lang="en-US" dirty="0"/>
            <a:t>SYNERGISTIC</a:t>
          </a:r>
        </a:p>
      </dgm:t>
    </dgm:pt>
    <dgm:pt modelId="{05E618C5-4861-D34C-85DF-D5BF0E24F812}" type="parTrans" cxnId="{CF31BC3A-80C3-9249-9AD6-CC21A3A6312F}">
      <dgm:prSet/>
      <dgm:spPr/>
      <dgm:t>
        <a:bodyPr/>
        <a:lstStyle/>
        <a:p>
          <a:endParaRPr lang="en-US"/>
        </a:p>
      </dgm:t>
    </dgm:pt>
    <dgm:pt modelId="{89A4B88C-B3A8-8E4A-A5D7-7AC1B30CCFE8}" type="sibTrans" cxnId="{CF31BC3A-80C3-9249-9AD6-CC21A3A6312F}">
      <dgm:prSet/>
      <dgm:spPr/>
      <dgm:t>
        <a:bodyPr/>
        <a:lstStyle/>
        <a:p>
          <a:endParaRPr lang="en-US"/>
        </a:p>
      </dgm:t>
    </dgm:pt>
    <dgm:pt modelId="{2D54BD71-4DBE-F141-A03D-E754E827F674}" type="pres">
      <dgm:prSet presAssocID="{57C7E2D1-AB10-474B-9637-E23E60AD5D02}" presName="Name0" presStyleCnt="0">
        <dgm:presLayoutVars>
          <dgm:dir/>
          <dgm:resizeHandles val="exact"/>
        </dgm:presLayoutVars>
      </dgm:prSet>
      <dgm:spPr/>
    </dgm:pt>
    <dgm:pt modelId="{C2C91CE3-3D50-1C49-AAC4-D92B7424D9A8}" type="pres">
      <dgm:prSet presAssocID="{57C7E2D1-AB10-474B-9637-E23E60AD5D02}" presName="fgShape" presStyleLbl="fgShp" presStyleIdx="0" presStyleCnt="1"/>
      <dgm:spPr>
        <a:solidFill>
          <a:schemeClr val="accent2"/>
        </a:solidFill>
      </dgm:spPr>
    </dgm:pt>
    <dgm:pt modelId="{4242163E-663C-424C-8DEC-7A190135E2DA}" type="pres">
      <dgm:prSet presAssocID="{57C7E2D1-AB10-474B-9637-E23E60AD5D02}" presName="linComp" presStyleCnt="0"/>
      <dgm:spPr/>
    </dgm:pt>
    <dgm:pt modelId="{0F882311-5190-F24E-874F-74AD0F1D39A1}" type="pres">
      <dgm:prSet presAssocID="{2F8FAC84-3737-6E49-BE3F-A4D8880732B0}" presName="compNode" presStyleCnt="0"/>
      <dgm:spPr/>
    </dgm:pt>
    <dgm:pt modelId="{F5B40BEF-85F7-C447-9C22-B0C3B8CC299A}" type="pres">
      <dgm:prSet presAssocID="{2F8FAC84-3737-6E49-BE3F-A4D8880732B0}" presName="bkgdShape" presStyleLbl="node1" presStyleIdx="0" presStyleCnt="3"/>
      <dgm:spPr/>
    </dgm:pt>
    <dgm:pt modelId="{78157E7F-2F00-794C-91E3-C35AC93ADD54}" type="pres">
      <dgm:prSet presAssocID="{2F8FAC84-3737-6E49-BE3F-A4D8880732B0}" presName="nodeTx" presStyleLbl="node1" presStyleIdx="0" presStyleCnt="3">
        <dgm:presLayoutVars>
          <dgm:bulletEnabled val="1"/>
        </dgm:presLayoutVars>
      </dgm:prSet>
      <dgm:spPr/>
    </dgm:pt>
    <dgm:pt modelId="{AD77ACFA-9D23-F945-84DA-C5AC62730EAC}" type="pres">
      <dgm:prSet presAssocID="{2F8FAC84-3737-6E49-BE3F-A4D8880732B0}" presName="invisiNode" presStyleLbl="node1" presStyleIdx="0" presStyleCnt="3"/>
      <dgm:spPr/>
    </dgm:pt>
    <dgm:pt modelId="{119764B7-C708-E64E-851F-9BB3FEBAF89D}" type="pres">
      <dgm:prSet presAssocID="{2F8FAC84-3737-6E49-BE3F-A4D8880732B0}" presName="imagNode" presStyleLbl="fgImgPlace1" presStyleIdx="0" presStyleCnt="3"/>
      <dgm:spPr>
        <a:prstGeom prst="mathPlus">
          <a:avLst/>
        </a:prstGeom>
      </dgm:spPr>
    </dgm:pt>
    <dgm:pt modelId="{97F03E8A-5213-BA4B-BE9F-68C86FE41303}" type="pres">
      <dgm:prSet presAssocID="{4651B86C-85E9-CE4D-A2AA-9702583321A8}" presName="sibTrans" presStyleLbl="sibTrans2D1" presStyleIdx="0" presStyleCnt="0"/>
      <dgm:spPr/>
    </dgm:pt>
    <dgm:pt modelId="{A57FBD68-3E7C-034B-B120-B5C035075132}" type="pres">
      <dgm:prSet presAssocID="{654F2FBB-95AD-5A45-A6A3-03E45AC6F287}" presName="compNode" presStyleCnt="0"/>
      <dgm:spPr/>
    </dgm:pt>
    <dgm:pt modelId="{B361FA1A-3AE0-EB4E-BC88-E01C02DA009C}" type="pres">
      <dgm:prSet presAssocID="{654F2FBB-95AD-5A45-A6A3-03E45AC6F287}" presName="bkgdShape" presStyleLbl="node1" presStyleIdx="1" presStyleCnt="3"/>
      <dgm:spPr/>
    </dgm:pt>
    <dgm:pt modelId="{19C19071-9A56-0147-87CB-EE8CBDED451F}" type="pres">
      <dgm:prSet presAssocID="{654F2FBB-95AD-5A45-A6A3-03E45AC6F287}" presName="nodeTx" presStyleLbl="node1" presStyleIdx="1" presStyleCnt="3">
        <dgm:presLayoutVars>
          <dgm:bulletEnabled val="1"/>
        </dgm:presLayoutVars>
      </dgm:prSet>
      <dgm:spPr/>
    </dgm:pt>
    <dgm:pt modelId="{8BF09AB1-38BE-8A42-B4F4-D0F2A346F842}" type="pres">
      <dgm:prSet presAssocID="{654F2FBB-95AD-5A45-A6A3-03E45AC6F287}" presName="invisiNode" presStyleLbl="node1" presStyleIdx="1" presStyleCnt="3"/>
      <dgm:spPr/>
    </dgm:pt>
    <dgm:pt modelId="{9CD70CC7-AC46-7A4B-8601-5D4946554556}" type="pres">
      <dgm:prSet presAssocID="{654F2FBB-95AD-5A45-A6A3-03E45AC6F287}" presName="imagNode" presStyleLbl="fgImgPlace1" presStyleIdx="1" presStyleCnt="3"/>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Yin And Yang with solid fill"/>
        </a:ext>
      </dgm:extLst>
    </dgm:pt>
    <dgm:pt modelId="{1DADBB82-781B-8B4A-AC23-16C880FDCF67}" type="pres">
      <dgm:prSet presAssocID="{4CAA8DE0-53AF-AF4C-B2AA-DB514AC11CEA}" presName="sibTrans" presStyleLbl="sibTrans2D1" presStyleIdx="0" presStyleCnt="0"/>
      <dgm:spPr/>
    </dgm:pt>
    <dgm:pt modelId="{CD117931-C30B-9C43-8D23-27823392ED4A}" type="pres">
      <dgm:prSet presAssocID="{16EDE198-BCAD-F040-8F00-545152B7D2B5}" presName="compNode" presStyleCnt="0"/>
      <dgm:spPr/>
    </dgm:pt>
    <dgm:pt modelId="{E54AF84A-A119-B74E-8FA8-5EDB451AF960}" type="pres">
      <dgm:prSet presAssocID="{16EDE198-BCAD-F040-8F00-545152B7D2B5}" presName="bkgdShape" presStyleLbl="node1" presStyleIdx="2" presStyleCnt="3"/>
      <dgm:spPr/>
    </dgm:pt>
    <dgm:pt modelId="{8D874CCA-DC0B-3446-ABEB-4D6F6404FDE9}" type="pres">
      <dgm:prSet presAssocID="{16EDE198-BCAD-F040-8F00-545152B7D2B5}" presName="nodeTx" presStyleLbl="node1" presStyleIdx="2" presStyleCnt="3">
        <dgm:presLayoutVars>
          <dgm:bulletEnabled val="1"/>
        </dgm:presLayoutVars>
      </dgm:prSet>
      <dgm:spPr/>
    </dgm:pt>
    <dgm:pt modelId="{E3DBEDAA-F353-014C-B291-7AED9904BFE5}" type="pres">
      <dgm:prSet presAssocID="{16EDE198-BCAD-F040-8F00-545152B7D2B5}" presName="invisiNode" presStyleLbl="node1" presStyleIdx="2" presStyleCnt="3"/>
      <dgm:spPr/>
    </dgm:pt>
    <dgm:pt modelId="{090A85C2-C545-8246-99E4-1AD6C315B0CD}" type="pres">
      <dgm:prSet presAssocID="{16EDE198-BCAD-F040-8F00-545152B7D2B5}" presName="imagNode" presStyleLbl="fgImgPlace1" presStyleIdx="2" presStyleCnt="3"/>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Hockey Stick Curve Graph with solid fill"/>
        </a:ext>
      </dgm:extLst>
    </dgm:pt>
  </dgm:ptLst>
  <dgm:cxnLst>
    <dgm:cxn modelId="{CE5BE30F-9F24-4F41-8D10-5C98CCBADD93}" type="presOf" srcId="{16EDE198-BCAD-F040-8F00-545152B7D2B5}" destId="{8D874CCA-DC0B-3446-ABEB-4D6F6404FDE9}" srcOrd="1" destOrd="0" presId="urn:microsoft.com/office/officeart/2005/8/layout/hList7"/>
    <dgm:cxn modelId="{9008F720-3A6A-C043-96E7-9335EFB1D733}" srcId="{57C7E2D1-AB10-474B-9637-E23E60AD5D02}" destId="{2F8FAC84-3737-6E49-BE3F-A4D8880732B0}" srcOrd="0" destOrd="0" parTransId="{5787E8DE-D39B-194B-9EFC-9EBCB6830C4B}" sibTransId="{4651B86C-85E9-CE4D-A2AA-9702583321A8}"/>
    <dgm:cxn modelId="{CF31BC3A-80C3-9249-9AD6-CC21A3A6312F}" srcId="{57C7E2D1-AB10-474B-9637-E23E60AD5D02}" destId="{16EDE198-BCAD-F040-8F00-545152B7D2B5}" srcOrd="2" destOrd="0" parTransId="{05E618C5-4861-D34C-85DF-D5BF0E24F812}" sibTransId="{89A4B88C-B3A8-8E4A-A5D7-7AC1B30CCFE8}"/>
    <dgm:cxn modelId="{E153FE3F-2F28-674F-A35A-2CAD30232771}" type="presOf" srcId="{16EDE198-BCAD-F040-8F00-545152B7D2B5}" destId="{E54AF84A-A119-B74E-8FA8-5EDB451AF960}" srcOrd="0" destOrd="0" presId="urn:microsoft.com/office/officeart/2005/8/layout/hList7"/>
    <dgm:cxn modelId="{D6C24257-F8CA-0343-A3A6-D62348AE9428}" type="presOf" srcId="{4651B86C-85E9-CE4D-A2AA-9702583321A8}" destId="{97F03E8A-5213-BA4B-BE9F-68C86FE41303}" srcOrd="0" destOrd="0" presId="urn:microsoft.com/office/officeart/2005/8/layout/hList7"/>
    <dgm:cxn modelId="{5FADCE73-763F-5546-8D8D-732A46B8D0A9}" type="presOf" srcId="{654F2FBB-95AD-5A45-A6A3-03E45AC6F287}" destId="{19C19071-9A56-0147-87CB-EE8CBDED451F}" srcOrd="1" destOrd="0" presId="urn:microsoft.com/office/officeart/2005/8/layout/hList7"/>
    <dgm:cxn modelId="{20B48397-47FE-AB49-8057-DEA90D3A446B}" type="presOf" srcId="{4CAA8DE0-53AF-AF4C-B2AA-DB514AC11CEA}" destId="{1DADBB82-781B-8B4A-AC23-16C880FDCF67}" srcOrd="0" destOrd="0" presId="urn:microsoft.com/office/officeart/2005/8/layout/hList7"/>
    <dgm:cxn modelId="{BC95A5A8-039C-AB40-8808-5E6A98CBC762}" type="presOf" srcId="{654F2FBB-95AD-5A45-A6A3-03E45AC6F287}" destId="{B361FA1A-3AE0-EB4E-BC88-E01C02DA009C}" srcOrd="0" destOrd="0" presId="urn:microsoft.com/office/officeart/2005/8/layout/hList7"/>
    <dgm:cxn modelId="{2BD3D3CA-1AAE-1B43-B32C-D36746749895}" type="presOf" srcId="{2F8FAC84-3737-6E49-BE3F-A4D8880732B0}" destId="{F5B40BEF-85F7-C447-9C22-B0C3B8CC299A}" srcOrd="0" destOrd="0" presId="urn:microsoft.com/office/officeart/2005/8/layout/hList7"/>
    <dgm:cxn modelId="{1D6766CF-A2EC-B84F-A7D7-2048FDB46C87}" type="presOf" srcId="{57C7E2D1-AB10-474B-9637-E23E60AD5D02}" destId="{2D54BD71-4DBE-F141-A03D-E754E827F674}" srcOrd="0" destOrd="0" presId="urn:microsoft.com/office/officeart/2005/8/layout/hList7"/>
    <dgm:cxn modelId="{4E5736E6-33D3-8E46-AA6C-8E66769CDA7E}" type="presOf" srcId="{2F8FAC84-3737-6E49-BE3F-A4D8880732B0}" destId="{78157E7F-2F00-794C-91E3-C35AC93ADD54}" srcOrd="1" destOrd="0" presId="urn:microsoft.com/office/officeart/2005/8/layout/hList7"/>
    <dgm:cxn modelId="{572679ED-EE5A-FE4E-8442-826814D682BE}" srcId="{57C7E2D1-AB10-474B-9637-E23E60AD5D02}" destId="{654F2FBB-95AD-5A45-A6A3-03E45AC6F287}" srcOrd="1" destOrd="0" parTransId="{B9FA8404-E2BC-CD4E-9E37-59D9A84A06FC}" sibTransId="{4CAA8DE0-53AF-AF4C-B2AA-DB514AC11CEA}"/>
    <dgm:cxn modelId="{574A2DE1-CB65-EE40-962B-3AA3A51289FF}" type="presParOf" srcId="{2D54BD71-4DBE-F141-A03D-E754E827F674}" destId="{C2C91CE3-3D50-1C49-AAC4-D92B7424D9A8}" srcOrd="0" destOrd="0" presId="urn:microsoft.com/office/officeart/2005/8/layout/hList7"/>
    <dgm:cxn modelId="{D86EF4E0-14E4-494E-8C3A-3C99FB17A532}" type="presParOf" srcId="{2D54BD71-4DBE-F141-A03D-E754E827F674}" destId="{4242163E-663C-424C-8DEC-7A190135E2DA}" srcOrd="1" destOrd="0" presId="urn:microsoft.com/office/officeart/2005/8/layout/hList7"/>
    <dgm:cxn modelId="{5C209F4A-9577-E044-873B-D50607B21847}" type="presParOf" srcId="{4242163E-663C-424C-8DEC-7A190135E2DA}" destId="{0F882311-5190-F24E-874F-74AD0F1D39A1}" srcOrd="0" destOrd="0" presId="urn:microsoft.com/office/officeart/2005/8/layout/hList7"/>
    <dgm:cxn modelId="{41C4BB69-956E-F944-8B46-9C121AA1C73D}" type="presParOf" srcId="{0F882311-5190-F24E-874F-74AD0F1D39A1}" destId="{F5B40BEF-85F7-C447-9C22-B0C3B8CC299A}" srcOrd="0" destOrd="0" presId="urn:microsoft.com/office/officeart/2005/8/layout/hList7"/>
    <dgm:cxn modelId="{DFE0482B-E123-414E-9293-A7FF196D7614}" type="presParOf" srcId="{0F882311-5190-F24E-874F-74AD0F1D39A1}" destId="{78157E7F-2F00-794C-91E3-C35AC93ADD54}" srcOrd="1" destOrd="0" presId="urn:microsoft.com/office/officeart/2005/8/layout/hList7"/>
    <dgm:cxn modelId="{31A56C27-4F2C-1C4D-83D5-BCDFC936182B}" type="presParOf" srcId="{0F882311-5190-F24E-874F-74AD0F1D39A1}" destId="{AD77ACFA-9D23-F945-84DA-C5AC62730EAC}" srcOrd="2" destOrd="0" presId="urn:microsoft.com/office/officeart/2005/8/layout/hList7"/>
    <dgm:cxn modelId="{F2144CD4-B1E3-FE45-8B47-F0861E1F3044}" type="presParOf" srcId="{0F882311-5190-F24E-874F-74AD0F1D39A1}" destId="{119764B7-C708-E64E-851F-9BB3FEBAF89D}" srcOrd="3" destOrd="0" presId="urn:microsoft.com/office/officeart/2005/8/layout/hList7"/>
    <dgm:cxn modelId="{C50932ED-71AD-7143-B449-6FAB60235DAA}" type="presParOf" srcId="{4242163E-663C-424C-8DEC-7A190135E2DA}" destId="{97F03E8A-5213-BA4B-BE9F-68C86FE41303}" srcOrd="1" destOrd="0" presId="urn:microsoft.com/office/officeart/2005/8/layout/hList7"/>
    <dgm:cxn modelId="{4CCF2C60-AFA8-5445-BFF6-02BFC95ACFC0}" type="presParOf" srcId="{4242163E-663C-424C-8DEC-7A190135E2DA}" destId="{A57FBD68-3E7C-034B-B120-B5C035075132}" srcOrd="2" destOrd="0" presId="urn:microsoft.com/office/officeart/2005/8/layout/hList7"/>
    <dgm:cxn modelId="{89B9C176-650C-9C49-975C-21BDB98DB8D8}" type="presParOf" srcId="{A57FBD68-3E7C-034B-B120-B5C035075132}" destId="{B361FA1A-3AE0-EB4E-BC88-E01C02DA009C}" srcOrd="0" destOrd="0" presId="urn:microsoft.com/office/officeart/2005/8/layout/hList7"/>
    <dgm:cxn modelId="{C077D225-40E0-D743-A4D8-BBC2FE818520}" type="presParOf" srcId="{A57FBD68-3E7C-034B-B120-B5C035075132}" destId="{19C19071-9A56-0147-87CB-EE8CBDED451F}" srcOrd="1" destOrd="0" presId="urn:microsoft.com/office/officeart/2005/8/layout/hList7"/>
    <dgm:cxn modelId="{079EBC98-B81C-724E-B1BD-E02949BA3D88}" type="presParOf" srcId="{A57FBD68-3E7C-034B-B120-B5C035075132}" destId="{8BF09AB1-38BE-8A42-B4F4-D0F2A346F842}" srcOrd="2" destOrd="0" presId="urn:microsoft.com/office/officeart/2005/8/layout/hList7"/>
    <dgm:cxn modelId="{75ED5ED6-1B12-B84F-AD36-B484C67F9F3F}" type="presParOf" srcId="{A57FBD68-3E7C-034B-B120-B5C035075132}" destId="{9CD70CC7-AC46-7A4B-8601-5D4946554556}" srcOrd="3" destOrd="0" presId="urn:microsoft.com/office/officeart/2005/8/layout/hList7"/>
    <dgm:cxn modelId="{17256C38-48EE-C649-AD2B-B6CD979A03C9}" type="presParOf" srcId="{4242163E-663C-424C-8DEC-7A190135E2DA}" destId="{1DADBB82-781B-8B4A-AC23-16C880FDCF67}" srcOrd="3" destOrd="0" presId="urn:microsoft.com/office/officeart/2005/8/layout/hList7"/>
    <dgm:cxn modelId="{9FA52C4F-1A85-A349-A37A-447486820ECC}" type="presParOf" srcId="{4242163E-663C-424C-8DEC-7A190135E2DA}" destId="{CD117931-C30B-9C43-8D23-27823392ED4A}" srcOrd="4" destOrd="0" presId="urn:microsoft.com/office/officeart/2005/8/layout/hList7"/>
    <dgm:cxn modelId="{56FBCABC-74AE-5A41-AFE6-E68A23D4B01F}" type="presParOf" srcId="{CD117931-C30B-9C43-8D23-27823392ED4A}" destId="{E54AF84A-A119-B74E-8FA8-5EDB451AF960}" srcOrd="0" destOrd="0" presId="urn:microsoft.com/office/officeart/2005/8/layout/hList7"/>
    <dgm:cxn modelId="{2B253B85-9DD2-D04A-851A-72599572F270}" type="presParOf" srcId="{CD117931-C30B-9C43-8D23-27823392ED4A}" destId="{8D874CCA-DC0B-3446-ABEB-4D6F6404FDE9}" srcOrd="1" destOrd="0" presId="urn:microsoft.com/office/officeart/2005/8/layout/hList7"/>
    <dgm:cxn modelId="{551DE79F-25C9-4540-A2CF-C0CE6BF4A3BC}" type="presParOf" srcId="{CD117931-C30B-9C43-8D23-27823392ED4A}" destId="{E3DBEDAA-F353-014C-B291-7AED9904BFE5}" srcOrd="2" destOrd="0" presId="urn:microsoft.com/office/officeart/2005/8/layout/hList7"/>
    <dgm:cxn modelId="{42023F8B-447F-7A45-850F-5B5B751DE083}" type="presParOf" srcId="{CD117931-C30B-9C43-8D23-27823392ED4A}" destId="{090A85C2-C545-8246-99E4-1AD6C315B0CD}" srcOrd="3" destOrd="0" presId="urn:microsoft.com/office/officeart/2005/8/layout/hList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9EDAA0-06E1-964C-93D5-6C6C5153420C}">
      <dsp:nvSpPr>
        <dsp:cNvPr id="0" name=""/>
        <dsp:cNvSpPr/>
      </dsp:nvSpPr>
      <dsp:spPr>
        <a:xfrm>
          <a:off x="3845" y="178037"/>
          <a:ext cx="1748336" cy="77759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68580" numCol="1" spcCol="1270" anchor="t" anchorCtr="0">
          <a:noAutofit/>
        </a:bodyPr>
        <a:lstStyle/>
        <a:p>
          <a:pPr marL="0" lvl="0" indent="0" algn="l" defTabSz="800100">
            <a:lnSpc>
              <a:spcPct val="90000"/>
            </a:lnSpc>
            <a:spcBef>
              <a:spcPct val="0"/>
            </a:spcBef>
            <a:spcAft>
              <a:spcPct val="35000"/>
            </a:spcAft>
            <a:buNone/>
          </a:pPr>
          <a:r>
            <a:rPr lang="en-US" sz="1800" kern="1200" dirty="0"/>
            <a:t>Individualization</a:t>
          </a:r>
        </a:p>
      </dsp:txBody>
      <dsp:txXfrm>
        <a:off x="3845" y="178037"/>
        <a:ext cx="1748336" cy="518400"/>
      </dsp:txXfrm>
    </dsp:sp>
    <dsp:sp modelId="{BE295A9F-BD52-8046-BD3A-5083AE77E41B}">
      <dsp:nvSpPr>
        <dsp:cNvPr id="0" name=""/>
        <dsp:cNvSpPr/>
      </dsp:nvSpPr>
      <dsp:spPr>
        <a:xfrm>
          <a:off x="361938" y="696437"/>
          <a:ext cx="1748336" cy="2227500"/>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dirty="0"/>
            <a:t>Compound</a:t>
          </a:r>
        </a:p>
        <a:p>
          <a:pPr marL="171450" lvl="1" indent="-171450" algn="l" defTabSz="800100">
            <a:lnSpc>
              <a:spcPct val="90000"/>
            </a:lnSpc>
            <a:spcBef>
              <a:spcPct val="0"/>
            </a:spcBef>
            <a:spcAft>
              <a:spcPct val="15000"/>
            </a:spcAft>
            <a:buChar char="•"/>
          </a:pPr>
          <a:r>
            <a:rPr lang="en-US" sz="1800" kern="1200" dirty="0"/>
            <a:t>Dose:</a:t>
          </a:r>
        </a:p>
        <a:p>
          <a:pPr marL="342900" lvl="2" indent="-171450" algn="l" defTabSz="800100">
            <a:lnSpc>
              <a:spcPct val="90000"/>
            </a:lnSpc>
            <a:spcBef>
              <a:spcPct val="0"/>
            </a:spcBef>
            <a:spcAft>
              <a:spcPct val="15000"/>
            </a:spcAft>
            <a:buChar char="•"/>
          </a:pPr>
          <a:r>
            <a:rPr lang="en-US" sz="1800" kern="1200" dirty="0"/>
            <a:t>Initial</a:t>
          </a:r>
        </a:p>
        <a:p>
          <a:pPr marL="342900" lvl="2" indent="-171450" algn="l" defTabSz="800100">
            <a:lnSpc>
              <a:spcPct val="90000"/>
            </a:lnSpc>
            <a:spcBef>
              <a:spcPct val="0"/>
            </a:spcBef>
            <a:spcAft>
              <a:spcPct val="15000"/>
            </a:spcAft>
            <a:buChar char="•"/>
          </a:pPr>
          <a:r>
            <a:rPr lang="en-US" sz="1800" kern="1200" dirty="0"/>
            <a:t>Titration</a:t>
          </a:r>
        </a:p>
      </dsp:txBody>
      <dsp:txXfrm>
        <a:off x="413145" y="747644"/>
        <a:ext cx="1645922" cy="2125086"/>
      </dsp:txXfrm>
    </dsp:sp>
    <dsp:sp modelId="{DD0A4886-EED9-DF4E-82CC-2AB4BA672663}">
      <dsp:nvSpPr>
        <dsp:cNvPr id="0" name=""/>
        <dsp:cNvSpPr/>
      </dsp:nvSpPr>
      <dsp:spPr>
        <a:xfrm>
          <a:off x="2017223" y="219594"/>
          <a:ext cx="561887" cy="435285"/>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2017223" y="306651"/>
        <a:ext cx="431302" cy="261171"/>
      </dsp:txXfrm>
    </dsp:sp>
    <dsp:sp modelId="{A91853CF-0DD6-C34F-88A0-34F7E6E711E5}">
      <dsp:nvSpPr>
        <dsp:cNvPr id="0" name=""/>
        <dsp:cNvSpPr/>
      </dsp:nvSpPr>
      <dsp:spPr>
        <a:xfrm>
          <a:off x="2812347" y="178037"/>
          <a:ext cx="1748336" cy="777599"/>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68580" numCol="1" spcCol="1270" anchor="t" anchorCtr="0">
          <a:noAutofit/>
        </a:bodyPr>
        <a:lstStyle/>
        <a:p>
          <a:pPr marL="0" lvl="0" indent="0" algn="l" defTabSz="800100">
            <a:lnSpc>
              <a:spcPct val="90000"/>
            </a:lnSpc>
            <a:spcBef>
              <a:spcPct val="0"/>
            </a:spcBef>
            <a:spcAft>
              <a:spcPct val="35000"/>
            </a:spcAft>
            <a:buNone/>
          </a:pPr>
          <a:r>
            <a:rPr lang="en-US" sz="1800" kern="1200" dirty="0"/>
            <a:t>Risk Tolerance</a:t>
          </a:r>
        </a:p>
      </dsp:txBody>
      <dsp:txXfrm>
        <a:off x="2812347" y="178037"/>
        <a:ext cx="1748336" cy="518400"/>
      </dsp:txXfrm>
    </dsp:sp>
    <dsp:sp modelId="{F5203BD5-99AF-3E4D-9FEB-3AF7AC24322C}">
      <dsp:nvSpPr>
        <dsp:cNvPr id="0" name=""/>
        <dsp:cNvSpPr/>
      </dsp:nvSpPr>
      <dsp:spPr>
        <a:xfrm>
          <a:off x="3170440" y="696437"/>
          <a:ext cx="1748336" cy="2227500"/>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dirty="0"/>
            <a:t>Pull Factors</a:t>
          </a:r>
        </a:p>
        <a:p>
          <a:pPr marL="171450" lvl="1" indent="-171450" algn="l" defTabSz="800100">
            <a:lnSpc>
              <a:spcPct val="90000"/>
            </a:lnSpc>
            <a:spcBef>
              <a:spcPct val="0"/>
            </a:spcBef>
            <a:spcAft>
              <a:spcPct val="15000"/>
            </a:spcAft>
            <a:buChar char="•"/>
          </a:pPr>
          <a:r>
            <a:rPr lang="en-US" sz="1800" kern="1200" dirty="0"/>
            <a:t>Push Factors</a:t>
          </a:r>
        </a:p>
      </dsp:txBody>
      <dsp:txXfrm>
        <a:off x="3221647" y="747644"/>
        <a:ext cx="1645922" cy="2125086"/>
      </dsp:txXfrm>
    </dsp:sp>
    <dsp:sp modelId="{E6FE5F1F-908C-9D40-BA6E-6A9D491398F4}">
      <dsp:nvSpPr>
        <dsp:cNvPr id="0" name=""/>
        <dsp:cNvSpPr/>
      </dsp:nvSpPr>
      <dsp:spPr>
        <a:xfrm>
          <a:off x="4825725" y="219594"/>
          <a:ext cx="561887" cy="435285"/>
        </a:xfrm>
        <a:prstGeom prst="bentArrow">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4825725" y="306651"/>
        <a:ext cx="431302" cy="261171"/>
      </dsp:txXfrm>
    </dsp:sp>
    <dsp:sp modelId="{E88000B8-FFC0-AB4C-ABEA-31A88757324B}">
      <dsp:nvSpPr>
        <dsp:cNvPr id="0" name=""/>
        <dsp:cNvSpPr/>
      </dsp:nvSpPr>
      <dsp:spPr>
        <a:xfrm>
          <a:off x="5620850" y="178037"/>
          <a:ext cx="1748336" cy="777599"/>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68580" numCol="1" spcCol="1270" anchor="t" anchorCtr="0">
          <a:noAutofit/>
        </a:bodyPr>
        <a:lstStyle/>
        <a:p>
          <a:pPr marL="0" lvl="0" indent="0" algn="l" defTabSz="800100">
            <a:lnSpc>
              <a:spcPct val="90000"/>
            </a:lnSpc>
            <a:spcBef>
              <a:spcPct val="0"/>
            </a:spcBef>
            <a:spcAft>
              <a:spcPct val="35000"/>
            </a:spcAft>
            <a:buNone/>
          </a:pPr>
          <a:r>
            <a:rPr lang="en-US" sz="1800" kern="1200" dirty="0"/>
            <a:t>Dependencies</a:t>
          </a:r>
        </a:p>
      </dsp:txBody>
      <dsp:txXfrm>
        <a:off x="5620850" y="178037"/>
        <a:ext cx="1748336" cy="518400"/>
      </dsp:txXfrm>
    </dsp:sp>
    <dsp:sp modelId="{2A659849-D079-5242-A743-3295DCAF3FB2}">
      <dsp:nvSpPr>
        <dsp:cNvPr id="0" name=""/>
        <dsp:cNvSpPr/>
      </dsp:nvSpPr>
      <dsp:spPr>
        <a:xfrm>
          <a:off x="5978943" y="696437"/>
          <a:ext cx="1748336" cy="222750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dirty="0"/>
            <a:t>Age</a:t>
          </a:r>
        </a:p>
        <a:p>
          <a:pPr marL="171450" lvl="1" indent="-171450" algn="l" defTabSz="800100">
            <a:lnSpc>
              <a:spcPct val="90000"/>
            </a:lnSpc>
            <a:spcBef>
              <a:spcPct val="0"/>
            </a:spcBef>
            <a:spcAft>
              <a:spcPct val="15000"/>
            </a:spcAft>
            <a:buChar char="•"/>
          </a:pPr>
          <a:r>
            <a:rPr lang="en-US" sz="1800" kern="1200" dirty="0"/>
            <a:t>Sex</a:t>
          </a:r>
        </a:p>
        <a:p>
          <a:pPr marL="171450" lvl="1" indent="-171450" algn="l" defTabSz="800100">
            <a:lnSpc>
              <a:spcPct val="90000"/>
            </a:lnSpc>
            <a:spcBef>
              <a:spcPct val="0"/>
            </a:spcBef>
            <a:spcAft>
              <a:spcPct val="15000"/>
            </a:spcAft>
            <a:buChar char="•"/>
          </a:pPr>
          <a:r>
            <a:rPr lang="en-US" sz="1800" kern="1200" dirty="0"/>
            <a:t>Training Status</a:t>
          </a:r>
        </a:p>
        <a:p>
          <a:pPr marL="171450" lvl="1" indent="-171450" algn="l" defTabSz="800100">
            <a:lnSpc>
              <a:spcPct val="90000"/>
            </a:lnSpc>
            <a:spcBef>
              <a:spcPct val="0"/>
            </a:spcBef>
            <a:spcAft>
              <a:spcPct val="15000"/>
            </a:spcAft>
            <a:buChar char="•"/>
          </a:pPr>
          <a:r>
            <a:rPr lang="en-US" sz="1800" kern="1200" dirty="0"/>
            <a:t>Body comp.</a:t>
          </a:r>
        </a:p>
        <a:p>
          <a:pPr marL="171450" lvl="1" indent="-171450" algn="l" defTabSz="800100">
            <a:lnSpc>
              <a:spcPct val="90000"/>
            </a:lnSpc>
            <a:spcBef>
              <a:spcPct val="0"/>
            </a:spcBef>
            <a:spcAft>
              <a:spcPct val="15000"/>
            </a:spcAft>
            <a:buChar char="•"/>
          </a:pPr>
          <a:r>
            <a:rPr lang="en-US" sz="1800" kern="1200" dirty="0"/>
            <a:t>Familial CVD </a:t>
          </a:r>
          <a:r>
            <a:rPr lang="en-US" sz="1800" kern="1200" dirty="0" err="1"/>
            <a:t>Hx</a:t>
          </a:r>
          <a:endParaRPr lang="en-US" sz="1800" kern="1200" dirty="0"/>
        </a:p>
      </dsp:txBody>
      <dsp:txXfrm>
        <a:off x="6030150" y="747644"/>
        <a:ext cx="1645922" cy="21250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9192B3-E2DC-8A42-95BA-F67485D255AD}">
      <dsp:nvSpPr>
        <dsp:cNvPr id="0" name=""/>
        <dsp:cNvSpPr/>
      </dsp:nvSpPr>
      <dsp:spPr>
        <a:xfrm>
          <a:off x="843872" y="0"/>
          <a:ext cx="1330918" cy="66545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0485" tIns="46990" rIns="70485" bIns="46990" numCol="1" spcCol="1270" anchor="ctr" anchorCtr="0">
          <a:noAutofit/>
        </a:bodyPr>
        <a:lstStyle/>
        <a:p>
          <a:pPr marL="0" lvl="0" indent="0" algn="ctr" defTabSz="1644650">
            <a:lnSpc>
              <a:spcPct val="90000"/>
            </a:lnSpc>
            <a:spcBef>
              <a:spcPct val="0"/>
            </a:spcBef>
            <a:spcAft>
              <a:spcPct val="35000"/>
            </a:spcAft>
            <a:buNone/>
          </a:pPr>
          <a:r>
            <a:rPr lang="en-US" sz="3700" kern="1200" dirty="0"/>
            <a:t>PULL</a:t>
          </a:r>
        </a:p>
      </dsp:txBody>
      <dsp:txXfrm>
        <a:off x="863363" y="19491"/>
        <a:ext cx="1291936" cy="626477"/>
      </dsp:txXfrm>
    </dsp:sp>
    <dsp:sp modelId="{815834BC-F8B9-D748-8396-29FB3A2A1276}">
      <dsp:nvSpPr>
        <dsp:cNvPr id="0" name=""/>
        <dsp:cNvSpPr/>
      </dsp:nvSpPr>
      <dsp:spPr>
        <a:xfrm>
          <a:off x="976964" y="665459"/>
          <a:ext cx="133094" cy="499091"/>
        </a:xfrm>
        <a:custGeom>
          <a:avLst/>
          <a:gdLst/>
          <a:ahLst/>
          <a:cxnLst/>
          <a:rect l="0" t="0" r="0" b="0"/>
          <a:pathLst>
            <a:path>
              <a:moveTo>
                <a:pt x="0" y="0"/>
              </a:moveTo>
              <a:lnTo>
                <a:pt x="0" y="499091"/>
              </a:lnTo>
              <a:lnTo>
                <a:pt x="133094" y="499091"/>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E77C8CA-DBB2-1E4E-A5F2-953B9244F954}">
      <dsp:nvSpPr>
        <dsp:cNvPr id="0" name=""/>
        <dsp:cNvSpPr/>
      </dsp:nvSpPr>
      <dsp:spPr>
        <a:xfrm>
          <a:off x="1110059" y="831821"/>
          <a:ext cx="1064735" cy="665459"/>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marL="0" lvl="0" indent="0" algn="ctr" defTabSz="400050">
            <a:lnSpc>
              <a:spcPct val="90000"/>
            </a:lnSpc>
            <a:spcBef>
              <a:spcPct val="0"/>
            </a:spcBef>
            <a:spcAft>
              <a:spcPct val="35000"/>
            </a:spcAft>
            <a:buNone/>
          </a:pPr>
          <a:r>
            <a:rPr lang="en-US" sz="900" kern="1200" dirty="0"/>
            <a:t>Familial </a:t>
          </a:r>
          <a:r>
            <a:rPr lang="en-US" sz="900" kern="1200" dirty="0" err="1"/>
            <a:t>Hx</a:t>
          </a:r>
          <a:r>
            <a:rPr lang="en-US" sz="900" kern="1200" dirty="0"/>
            <a:t> of </a:t>
          </a:r>
          <a:r>
            <a:rPr lang="en-US" sz="900" kern="1200" dirty="0" err="1"/>
            <a:t>thromboloembolic</a:t>
          </a:r>
          <a:r>
            <a:rPr lang="en-US" sz="900" kern="1200" dirty="0"/>
            <a:t> or fatal cardiovascular disease</a:t>
          </a:r>
        </a:p>
      </dsp:txBody>
      <dsp:txXfrm>
        <a:off x="1129550" y="851312"/>
        <a:ext cx="1025753" cy="626477"/>
      </dsp:txXfrm>
    </dsp:sp>
    <dsp:sp modelId="{808C7693-8D4B-B440-87A9-FBC0301CD562}">
      <dsp:nvSpPr>
        <dsp:cNvPr id="0" name=""/>
        <dsp:cNvSpPr/>
      </dsp:nvSpPr>
      <dsp:spPr>
        <a:xfrm>
          <a:off x="976964" y="665459"/>
          <a:ext cx="133094" cy="1330915"/>
        </a:xfrm>
        <a:custGeom>
          <a:avLst/>
          <a:gdLst/>
          <a:ahLst/>
          <a:cxnLst/>
          <a:rect l="0" t="0" r="0" b="0"/>
          <a:pathLst>
            <a:path>
              <a:moveTo>
                <a:pt x="0" y="0"/>
              </a:moveTo>
              <a:lnTo>
                <a:pt x="0" y="1330915"/>
              </a:lnTo>
              <a:lnTo>
                <a:pt x="133094" y="1330915"/>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FE9EDB5-ABB1-2F4B-8218-8D21DBDBE93E}">
      <dsp:nvSpPr>
        <dsp:cNvPr id="0" name=""/>
        <dsp:cNvSpPr/>
      </dsp:nvSpPr>
      <dsp:spPr>
        <a:xfrm>
          <a:off x="1110059" y="1663645"/>
          <a:ext cx="1064735" cy="665459"/>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1725315"/>
              <a:satOff val="7643"/>
              <a:lumOff val="-281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marL="0" lvl="0" indent="0" algn="ctr" defTabSz="400050">
            <a:lnSpc>
              <a:spcPct val="90000"/>
            </a:lnSpc>
            <a:spcBef>
              <a:spcPct val="0"/>
            </a:spcBef>
            <a:spcAft>
              <a:spcPct val="35000"/>
            </a:spcAft>
            <a:buNone/>
          </a:pPr>
          <a:r>
            <a:rPr lang="en-US" sz="900" kern="1200" dirty="0"/>
            <a:t>Elevated CVD Risk Profile</a:t>
          </a:r>
        </a:p>
      </dsp:txBody>
      <dsp:txXfrm>
        <a:off x="1129550" y="1683136"/>
        <a:ext cx="1025753" cy="626477"/>
      </dsp:txXfrm>
    </dsp:sp>
    <dsp:sp modelId="{3D5E5062-39F2-6245-B53C-A9EF7B43ACD0}">
      <dsp:nvSpPr>
        <dsp:cNvPr id="0" name=""/>
        <dsp:cNvSpPr/>
      </dsp:nvSpPr>
      <dsp:spPr>
        <a:xfrm>
          <a:off x="976964" y="665459"/>
          <a:ext cx="200982" cy="2156983"/>
        </a:xfrm>
        <a:custGeom>
          <a:avLst/>
          <a:gdLst/>
          <a:ahLst/>
          <a:cxnLst/>
          <a:rect l="0" t="0" r="0" b="0"/>
          <a:pathLst>
            <a:path>
              <a:moveTo>
                <a:pt x="0" y="0"/>
              </a:moveTo>
              <a:lnTo>
                <a:pt x="0" y="2156983"/>
              </a:lnTo>
              <a:lnTo>
                <a:pt x="200982" y="2156983"/>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30272F0-14CF-CB48-B06E-E50FCF00E52A}">
      <dsp:nvSpPr>
        <dsp:cNvPr id="0" name=""/>
        <dsp:cNvSpPr/>
      </dsp:nvSpPr>
      <dsp:spPr>
        <a:xfrm>
          <a:off x="1177946" y="2489713"/>
          <a:ext cx="1064735" cy="665459"/>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3450629"/>
              <a:satOff val="15286"/>
              <a:lumOff val="-562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marL="0" lvl="0" indent="0" algn="ctr" defTabSz="400050">
            <a:lnSpc>
              <a:spcPct val="90000"/>
            </a:lnSpc>
            <a:spcBef>
              <a:spcPct val="0"/>
            </a:spcBef>
            <a:spcAft>
              <a:spcPct val="35000"/>
            </a:spcAft>
            <a:buNone/>
          </a:pPr>
          <a:r>
            <a:rPr lang="en-US" sz="900" kern="1200" dirty="0"/>
            <a:t>Female</a:t>
          </a:r>
        </a:p>
      </dsp:txBody>
      <dsp:txXfrm>
        <a:off x="1197437" y="2509204"/>
        <a:ext cx="1025753" cy="626477"/>
      </dsp:txXfrm>
    </dsp:sp>
    <dsp:sp modelId="{A853527D-D6FA-3446-B3E5-D0777F6966B8}">
      <dsp:nvSpPr>
        <dsp:cNvPr id="0" name=""/>
        <dsp:cNvSpPr/>
      </dsp:nvSpPr>
      <dsp:spPr>
        <a:xfrm>
          <a:off x="2507521" y="0"/>
          <a:ext cx="1330918" cy="665459"/>
        </a:xfrm>
        <a:prstGeom prst="roundRect">
          <a:avLst>
            <a:gd name="adj" fmla="val 10000"/>
          </a:avLst>
        </a:prstGeom>
        <a:solidFill>
          <a:schemeClr val="accent2">
            <a:hueOff val="-10351888"/>
            <a:satOff val="45859"/>
            <a:lumOff val="-1686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0485" tIns="46990" rIns="70485" bIns="46990" numCol="1" spcCol="1270" anchor="ctr" anchorCtr="0">
          <a:noAutofit/>
        </a:bodyPr>
        <a:lstStyle/>
        <a:p>
          <a:pPr marL="0" lvl="0" indent="0" algn="ctr" defTabSz="1644650">
            <a:lnSpc>
              <a:spcPct val="90000"/>
            </a:lnSpc>
            <a:spcBef>
              <a:spcPct val="0"/>
            </a:spcBef>
            <a:spcAft>
              <a:spcPct val="35000"/>
            </a:spcAft>
            <a:buNone/>
          </a:pPr>
          <a:r>
            <a:rPr lang="en-US" sz="3700" kern="1200" dirty="0"/>
            <a:t>PUSH</a:t>
          </a:r>
        </a:p>
      </dsp:txBody>
      <dsp:txXfrm>
        <a:off x="2527012" y="19491"/>
        <a:ext cx="1291936" cy="626477"/>
      </dsp:txXfrm>
    </dsp:sp>
    <dsp:sp modelId="{37F22143-6539-B949-A98E-DB3FEF5B769B}">
      <dsp:nvSpPr>
        <dsp:cNvPr id="0" name=""/>
        <dsp:cNvSpPr/>
      </dsp:nvSpPr>
      <dsp:spPr>
        <a:xfrm>
          <a:off x="2640613" y="665459"/>
          <a:ext cx="133094" cy="499091"/>
        </a:xfrm>
        <a:custGeom>
          <a:avLst/>
          <a:gdLst/>
          <a:ahLst/>
          <a:cxnLst/>
          <a:rect l="0" t="0" r="0" b="0"/>
          <a:pathLst>
            <a:path>
              <a:moveTo>
                <a:pt x="0" y="0"/>
              </a:moveTo>
              <a:lnTo>
                <a:pt x="0" y="499091"/>
              </a:lnTo>
              <a:lnTo>
                <a:pt x="133094" y="499091"/>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93E52BC-8D19-0D47-9190-9C8B03DF520D}">
      <dsp:nvSpPr>
        <dsp:cNvPr id="0" name=""/>
        <dsp:cNvSpPr/>
      </dsp:nvSpPr>
      <dsp:spPr>
        <a:xfrm>
          <a:off x="2773707" y="831821"/>
          <a:ext cx="1064735" cy="665459"/>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5175944"/>
              <a:satOff val="22930"/>
              <a:lumOff val="-843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marL="0" lvl="0" indent="0" algn="ctr" defTabSz="400050">
            <a:lnSpc>
              <a:spcPct val="90000"/>
            </a:lnSpc>
            <a:spcBef>
              <a:spcPct val="0"/>
            </a:spcBef>
            <a:spcAft>
              <a:spcPct val="35000"/>
            </a:spcAft>
            <a:buNone/>
          </a:pPr>
          <a:r>
            <a:rPr lang="en-US" sz="900" kern="1200" dirty="0"/>
            <a:t>Age &lt; 30</a:t>
          </a:r>
        </a:p>
      </dsp:txBody>
      <dsp:txXfrm>
        <a:off x="2793198" y="851312"/>
        <a:ext cx="1025753" cy="626477"/>
      </dsp:txXfrm>
    </dsp:sp>
    <dsp:sp modelId="{32689D92-F485-8F44-B46B-E808375CB798}">
      <dsp:nvSpPr>
        <dsp:cNvPr id="0" name=""/>
        <dsp:cNvSpPr/>
      </dsp:nvSpPr>
      <dsp:spPr>
        <a:xfrm>
          <a:off x="2640613" y="665459"/>
          <a:ext cx="133094" cy="1330915"/>
        </a:xfrm>
        <a:custGeom>
          <a:avLst/>
          <a:gdLst/>
          <a:ahLst/>
          <a:cxnLst/>
          <a:rect l="0" t="0" r="0" b="0"/>
          <a:pathLst>
            <a:path>
              <a:moveTo>
                <a:pt x="0" y="0"/>
              </a:moveTo>
              <a:lnTo>
                <a:pt x="0" y="1330915"/>
              </a:lnTo>
              <a:lnTo>
                <a:pt x="133094" y="1330915"/>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AC9C8DD-0E4F-8E48-A2F8-4B0CF31FFC8A}">
      <dsp:nvSpPr>
        <dsp:cNvPr id="0" name=""/>
        <dsp:cNvSpPr/>
      </dsp:nvSpPr>
      <dsp:spPr>
        <a:xfrm>
          <a:off x="2773707" y="1663645"/>
          <a:ext cx="1064735" cy="665459"/>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6901259"/>
              <a:satOff val="30573"/>
              <a:lumOff val="-1124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marL="0" lvl="0" indent="0" algn="ctr" defTabSz="400050">
            <a:lnSpc>
              <a:spcPct val="90000"/>
            </a:lnSpc>
            <a:spcBef>
              <a:spcPct val="0"/>
            </a:spcBef>
            <a:spcAft>
              <a:spcPct val="35000"/>
            </a:spcAft>
            <a:buNone/>
          </a:pPr>
          <a:r>
            <a:rPr lang="en-US" sz="900" kern="1200" dirty="0"/>
            <a:t>Training Status: FFMI; derives income from physique, or reasonably might within &lt; 1.5 y</a:t>
          </a:r>
        </a:p>
      </dsp:txBody>
      <dsp:txXfrm>
        <a:off x="2793198" y="1683136"/>
        <a:ext cx="1025753" cy="626477"/>
      </dsp:txXfrm>
    </dsp:sp>
    <dsp:sp modelId="{CEAFCBF7-F6B9-8D43-8C76-2D5595F20FD6}">
      <dsp:nvSpPr>
        <dsp:cNvPr id="0" name=""/>
        <dsp:cNvSpPr/>
      </dsp:nvSpPr>
      <dsp:spPr>
        <a:xfrm>
          <a:off x="2640613" y="665459"/>
          <a:ext cx="133094" cy="2162740"/>
        </a:xfrm>
        <a:custGeom>
          <a:avLst/>
          <a:gdLst/>
          <a:ahLst/>
          <a:cxnLst/>
          <a:rect l="0" t="0" r="0" b="0"/>
          <a:pathLst>
            <a:path>
              <a:moveTo>
                <a:pt x="0" y="0"/>
              </a:moveTo>
              <a:lnTo>
                <a:pt x="0" y="2162740"/>
              </a:lnTo>
              <a:lnTo>
                <a:pt x="133094" y="2162740"/>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07E1B1-7450-D74C-9847-FAC0CEAA9E47}">
      <dsp:nvSpPr>
        <dsp:cNvPr id="0" name=""/>
        <dsp:cNvSpPr/>
      </dsp:nvSpPr>
      <dsp:spPr>
        <a:xfrm>
          <a:off x="2773707" y="2495469"/>
          <a:ext cx="1064735" cy="665459"/>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8626573"/>
              <a:satOff val="38216"/>
              <a:lumOff val="-1405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marL="0" lvl="0" indent="0" algn="ctr" defTabSz="400050">
            <a:lnSpc>
              <a:spcPct val="90000"/>
            </a:lnSpc>
            <a:spcBef>
              <a:spcPct val="0"/>
            </a:spcBef>
            <a:spcAft>
              <a:spcPct val="35000"/>
            </a:spcAft>
            <a:buNone/>
          </a:pPr>
          <a:r>
            <a:rPr lang="en-US" sz="900" kern="1200" dirty="0"/>
            <a:t>Average or Below CVD Risk Profile</a:t>
          </a:r>
        </a:p>
      </dsp:txBody>
      <dsp:txXfrm>
        <a:off x="2793198" y="2514960"/>
        <a:ext cx="1025753" cy="626477"/>
      </dsp:txXfrm>
    </dsp:sp>
    <dsp:sp modelId="{4230AE0D-8C92-C744-BB87-B08784464F40}">
      <dsp:nvSpPr>
        <dsp:cNvPr id="0" name=""/>
        <dsp:cNvSpPr/>
      </dsp:nvSpPr>
      <dsp:spPr>
        <a:xfrm>
          <a:off x="2640613" y="665459"/>
          <a:ext cx="149214" cy="2912333"/>
        </a:xfrm>
        <a:custGeom>
          <a:avLst/>
          <a:gdLst/>
          <a:ahLst/>
          <a:cxnLst/>
          <a:rect l="0" t="0" r="0" b="0"/>
          <a:pathLst>
            <a:path>
              <a:moveTo>
                <a:pt x="0" y="0"/>
              </a:moveTo>
              <a:lnTo>
                <a:pt x="0" y="2912333"/>
              </a:lnTo>
              <a:lnTo>
                <a:pt x="149214" y="2912333"/>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E5D567-6424-4A43-ABAE-1EC6AAEBF3D3}">
      <dsp:nvSpPr>
        <dsp:cNvPr id="0" name=""/>
        <dsp:cNvSpPr/>
      </dsp:nvSpPr>
      <dsp:spPr>
        <a:xfrm>
          <a:off x="2789827" y="3245063"/>
          <a:ext cx="1064735" cy="665459"/>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10351888"/>
              <a:satOff val="45859"/>
              <a:lumOff val="-1686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marL="0" lvl="0" indent="0" algn="ctr" defTabSz="400050">
            <a:lnSpc>
              <a:spcPct val="90000"/>
            </a:lnSpc>
            <a:spcBef>
              <a:spcPct val="0"/>
            </a:spcBef>
            <a:spcAft>
              <a:spcPct val="35000"/>
            </a:spcAft>
            <a:buNone/>
          </a:pPr>
          <a:r>
            <a:rPr lang="en-US" sz="900" kern="1200" dirty="0"/>
            <a:t>Adherence to Basic Health Self-Monitoring Guide</a:t>
          </a:r>
        </a:p>
      </dsp:txBody>
      <dsp:txXfrm>
        <a:off x="2809318" y="3264554"/>
        <a:ext cx="1025753" cy="62647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7B4795-6FBA-C943-BC7A-D4805E2CAB69}">
      <dsp:nvSpPr>
        <dsp:cNvPr id="0" name=""/>
        <dsp:cNvSpPr/>
      </dsp:nvSpPr>
      <dsp:spPr>
        <a:xfrm>
          <a:off x="1457" y="0"/>
          <a:ext cx="874775" cy="1106516"/>
        </a:xfrm>
        <a:prstGeom prst="upArrow">
          <a:avLst/>
        </a:prstGeom>
        <a:solidFill>
          <a:schemeClr val="accent3"/>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CFDD0353-4269-CB4E-97CC-6B403C89BFF6}">
      <dsp:nvSpPr>
        <dsp:cNvPr id="0" name=""/>
        <dsp:cNvSpPr/>
      </dsp:nvSpPr>
      <dsp:spPr>
        <a:xfrm>
          <a:off x="902477" y="0"/>
          <a:ext cx="1484468" cy="11065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4696" tIns="0" rIns="234696" bIns="234696" numCol="1" spcCol="1270" anchor="ctr" anchorCtr="0">
          <a:noAutofit/>
        </a:bodyPr>
        <a:lstStyle/>
        <a:p>
          <a:pPr marL="0" lvl="0" indent="0" algn="l" defTabSz="1466850">
            <a:lnSpc>
              <a:spcPct val="90000"/>
            </a:lnSpc>
            <a:spcBef>
              <a:spcPct val="0"/>
            </a:spcBef>
            <a:spcAft>
              <a:spcPct val="35000"/>
            </a:spcAft>
            <a:buNone/>
          </a:pPr>
          <a:r>
            <a:rPr lang="en-US" sz="3300" kern="1200" dirty="0"/>
            <a:t>PUSH</a:t>
          </a:r>
        </a:p>
      </dsp:txBody>
      <dsp:txXfrm>
        <a:off x="902477" y="0"/>
        <a:ext cx="1484468" cy="1106516"/>
      </dsp:txXfrm>
    </dsp:sp>
    <dsp:sp modelId="{9B32A050-B3F6-3E4A-8C1C-7CA3550562A3}">
      <dsp:nvSpPr>
        <dsp:cNvPr id="0" name=""/>
        <dsp:cNvSpPr/>
      </dsp:nvSpPr>
      <dsp:spPr>
        <a:xfrm>
          <a:off x="263890" y="1198725"/>
          <a:ext cx="874775" cy="1106516"/>
        </a:xfrm>
        <a:prstGeom prst="downArrow">
          <a:avLst/>
        </a:prstGeom>
        <a:solidFill>
          <a:schemeClr val="accent2"/>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4EEC4A69-3B35-D246-A43F-25D8A6C5F616}">
      <dsp:nvSpPr>
        <dsp:cNvPr id="0" name=""/>
        <dsp:cNvSpPr/>
      </dsp:nvSpPr>
      <dsp:spPr>
        <a:xfrm>
          <a:off x="1164909" y="1198725"/>
          <a:ext cx="1484468" cy="11065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4696" tIns="0" rIns="234696" bIns="234696" numCol="1" spcCol="1270" anchor="ctr" anchorCtr="0">
          <a:noAutofit/>
        </a:bodyPr>
        <a:lstStyle/>
        <a:p>
          <a:pPr marL="0" lvl="0" indent="0" algn="l" defTabSz="1466850">
            <a:lnSpc>
              <a:spcPct val="90000"/>
            </a:lnSpc>
            <a:spcBef>
              <a:spcPct val="0"/>
            </a:spcBef>
            <a:spcAft>
              <a:spcPct val="35000"/>
            </a:spcAft>
            <a:buNone/>
          </a:pPr>
          <a:r>
            <a:rPr lang="en-US" sz="3300" kern="1200" dirty="0"/>
            <a:t>PULL</a:t>
          </a:r>
        </a:p>
      </dsp:txBody>
      <dsp:txXfrm>
        <a:off x="1164909" y="1198725"/>
        <a:ext cx="1484468" cy="110651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3EFF6A-0A08-DC49-9DBF-58817880EB1C}">
      <dsp:nvSpPr>
        <dsp:cNvPr id="0" name=""/>
        <dsp:cNvSpPr/>
      </dsp:nvSpPr>
      <dsp:spPr>
        <a:xfrm rot="5400000">
          <a:off x="833745" y="750636"/>
          <a:ext cx="1295253" cy="2155273"/>
        </a:xfrm>
        <a:prstGeom prst="corner">
          <a:avLst>
            <a:gd name="adj1" fmla="val 16120"/>
            <a:gd name="adj2" fmla="val 16110"/>
          </a:avLst>
        </a:prstGeom>
        <a:solidFill>
          <a:schemeClr val="tx2"/>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1BEE8E2-7866-C445-A8FC-E8316C18AD41}">
      <dsp:nvSpPr>
        <dsp:cNvPr id="0" name=""/>
        <dsp:cNvSpPr/>
      </dsp:nvSpPr>
      <dsp:spPr>
        <a:xfrm>
          <a:off x="617535" y="1394598"/>
          <a:ext cx="1945792" cy="17056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solidFill>
                <a:schemeClr val="accent3"/>
              </a:solidFill>
            </a:rPr>
            <a:t>SELECTION CONSIDERATIONS:</a:t>
          </a:r>
        </a:p>
        <a:p>
          <a:pPr marL="0" lvl="0" indent="0" algn="l" defTabSz="622300">
            <a:lnSpc>
              <a:spcPct val="90000"/>
            </a:lnSpc>
            <a:spcBef>
              <a:spcPct val="0"/>
            </a:spcBef>
            <a:spcAft>
              <a:spcPct val="35000"/>
            </a:spcAft>
            <a:buNone/>
          </a:pPr>
          <a:r>
            <a:rPr lang="en-US" sz="1200" kern="1200" dirty="0"/>
            <a:t>1. SEX: ANDROGENICITY</a:t>
          </a:r>
        </a:p>
        <a:p>
          <a:pPr marL="0" lvl="0" indent="0" algn="l" defTabSz="622300">
            <a:lnSpc>
              <a:spcPct val="90000"/>
            </a:lnSpc>
            <a:spcBef>
              <a:spcPct val="0"/>
            </a:spcBef>
            <a:spcAft>
              <a:spcPct val="35000"/>
            </a:spcAft>
            <a:buNone/>
          </a:pPr>
          <a:r>
            <a:rPr lang="en-US" sz="1200" kern="1200" dirty="0"/>
            <a:t>2. OBJECTIVE: CUT, RECOMP, BULK</a:t>
          </a:r>
        </a:p>
        <a:p>
          <a:pPr marL="0" lvl="0" indent="0" algn="l" defTabSz="622300">
            <a:lnSpc>
              <a:spcPct val="90000"/>
            </a:lnSpc>
            <a:spcBef>
              <a:spcPct val="0"/>
            </a:spcBef>
            <a:spcAft>
              <a:spcPct val="35000"/>
            </a:spcAft>
            <a:buNone/>
          </a:pPr>
          <a:r>
            <a:rPr lang="en-US" sz="1200" kern="1200" dirty="0"/>
            <a:t>3. RISK TOLERANCE: PULL VS. PUSH</a:t>
          </a:r>
        </a:p>
      </dsp:txBody>
      <dsp:txXfrm>
        <a:off x="617535" y="1394598"/>
        <a:ext cx="1945792" cy="1705601"/>
      </dsp:txXfrm>
    </dsp:sp>
    <dsp:sp modelId="{56DC5E91-DD68-4F49-81F4-960BED0D46BE}">
      <dsp:nvSpPr>
        <dsp:cNvPr id="0" name=""/>
        <dsp:cNvSpPr/>
      </dsp:nvSpPr>
      <dsp:spPr>
        <a:xfrm>
          <a:off x="2196197" y="591962"/>
          <a:ext cx="367130" cy="367130"/>
        </a:xfrm>
        <a:prstGeom prst="triangle">
          <a:avLst>
            <a:gd name="adj" fmla="val 1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83FB07B-D032-734D-89CC-A64BF813A20B}">
      <dsp:nvSpPr>
        <dsp:cNvPr id="0" name=""/>
        <dsp:cNvSpPr/>
      </dsp:nvSpPr>
      <dsp:spPr>
        <a:xfrm rot="5400000">
          <a:off x="3215775" y="161200"/>
          <a:ext cx="1295253" cy="2155273"/>
        </a:xfrm>
        <a:prstGeom prst="corner">
          <a:avLst>
            <a:gd name="adj1" fmla="val 16120"/>
            <a:gd name="adj2" fmla="val 16110"/>
          </a:avLst>
        </a:prstGeom>
        <a:solidFill>
          <a:schemeClr val="tx2"/>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DD4C1E6-8240-8546-981B-81FB73B0F9F9}">
      <dsp:nvSpPr>
        <dsp:cNvPr id="0" name=""/>
        <dsp:cNvSpPr/>
      </dsp:nvSpPr>
      <dsp:spPr>
        <a:xfrm>
          <a:off x="2999565" y="805163"/>
          <a:ext cx="1945792" cy="17056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solidFill>
                <a:schemeClr val="accent3"/>
              </a:solidFill>
            </a:rPr>
            <a:t>INITIAL DOSE:</a:t>
          </a:r>
        </a:p>
        <a:p>
          <a:pPr marL="0" lvl="0" indent="0" algn="l" defTabSz="622300">
            <a:lnSpc>
              <a:spcPct val="90000"/>
            </a:lnSpc>
            <a:spcBef>
              <a:spcPct val="0"/>
            </a:spcBef>
            <a:spcAft>
              <a:spcPct val="35000"/>
            </a:spcAft>
            <a:buNone/>
          </a:pPr>
          <a:r>
            <a:rPr lang="en-US" sz="1200" kern="1200" dirty="0"/>
            <a:t>1. SEX: ANDROGENICITY</a:t>
          </a:r>
        </a:p>
        <a:p>
          <a:pPr marL="0" lvl="0" indent="0" algn="l" defTabSz="622300">
            <a:lnSpc>
              <a:spcPct val="90000"/>
            </a:lnSpc>
            <a:spcBef>
              <a:spcPct val="0"/>
            </a:spcBef>
            <a:spcAft>
              <a:spcPct val="35000"/>
            </a:spcAft>
            <a:buNone/>
          </a:pPr>
          <a:r>
            <a:rPr lang="en-US" sz="1200" kern="1200" dirty="0"/>
            <a:t>2. TRAINING STATUS</a:t>
          </a:r>
        </a:p>
        <a:p>
          <a:pPr marL="0" lvl="0" indent="0" algn="l" defTabSz="622300">
            <a:lnSpc>
              <a:spcPct val="90000"/>
            </a:lnSpc>
            <a:spcBef>
              <a:spcPct val="0"/>
            </a:spcBef>
            <a:spcAft>
              <a:spcPct val="35000"/>
            </a:spcAft>
            <a:buNone/>
          </a:pPr>
          <a:r>
            <a:rPr lang="en-US" sz="1200" kern="1200" dirty="0"/>
            <a:t>3. FFMI</a:t>
          </a:r>
        </a:p>
        <a:p>
          <a:pPr marL="0" lvl="0" indent="0" algn="l" defTabSz="622300">
            <a:lnSpc>
              <a:spcPct val="90000"/>
            </a:lnSpc>
            <a:spcBef>
              <a:spcPct val="0"/>
            </a:spcBef>
            <a:spcAft>
              <a:spcPct val="35000"/>
            </a:spcAft>
            <a:buNone/>
          </a:pPr>
          <a:r>
            <a:rPr lang="en-US" sz="1200" kern="1200" dirty="0"/>
            <a:t>4. RISK TOLERANCE: PULL VS. PUSH</a:t>
          </a:r>
        </a:p>
      </dsp:txBody>
      <dsp:txXfrm>
        <a:off x="2999565" y="805163"/>
        <a:ext cx="1945792" cy="1705601"/>
      </dsp:txXfrm>
    </dsp:sp>
    <dsp:sp modelId="{A7A649C3-C668-B74A-85B6-80E0689D0C1C}">
      <dsp:nvSpPr>
        <dsp:cNvPr id="0" name=""/>
        <dsp:cNvSpPr/>
      </dsp:nvSpPr>
      <dsp:spPr>
        <a:xfrm>
          <a:off x="4578228" y="2527"/>
          <a:ext cx="367130" cy="367130"/>
        </a:xfrm>
        <a:prstGeom prst="triangle">
          <a:avLst>
            <a:gd name="adj" fmla="val 1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BDD887-846D-E444-B1D9-CD9DA2EF85B5}">
      <dsp:nvSpPr>
        <dsp:cNvPr id="0" name=""/>
        <dsp:cNvSpPr/>
      </dsp:nvSpPr>
      <dsp:spPr>
        <a:xfrm rot="5400000">
          <a:off x="5597806" y="-428235"/>
          <a:ext cx="1295253" cy="2155273"/>
        </a:xfrm>
        <a:prstGeom prst="corner">
          <a:avLst>
            <a:gd name="adj1" fmla="val 16120"/>
            <a:gd name="adj2" fmla="val 16110"/>
          </a:avLst>
        </a:prstGeom>
        <a:solidFill>
          <a:schemeClr val="tx2"/>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5B59562-A281-8740-9B98-6F906F913A9B}">
      <dsp:nvSpPr>
        <dsp:cNvPr id="0" name=""/>
        <dsp:cNvSpPr/>
      </dsp:nvSpPr>
      <dsp:spPr>
        <a:xfrm>
          <a:off x="5381596" y="215727"/>
          <a:ext cx="1945792" cy="17056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solidFill>
                <a:schemeClr val="accent3"/>
              </a:solidFill>
            </a:rPr>
            <a:t>DOSE TITRATION:</a:t>
          </a:r>
        </a:p>
        <a:p>
          <a:pPr marL="0" lvl="0" indent="0" algn="l" defTabSz="622300">
            <a:lnSpc>
              <a:spcPct val="90000"/>
            </a:lnSpc>
            <a:spcBef>
              <a:spcPct val="0"/>
            </a:spcBef>
            <a:spcAft>
              <a:spcPct val="35000"/>
            </a:spcAft>
            <a:buNone/>
          </a:pPr>
          <a:r>
            <a:rPr lang="en-US" sz="1200" kern="1200" dirty="0"/>
            <a:t>1. UP </a:t>
          </a:r>
          <a:r>
            <a:rPr lang="en-US" sz="1200" i="1" kern="1200" dirty="0"/>
            <a:t>OR DOWN </a:t>
          </a:r>
          <a:r>
            <a:rPr lang="en-US" sz="1200" i="0" kern="1200" dirty="0"/>
            <a:t>DEPENDING ON:</a:t>
          </a:r>
        </a:p>
        <a:p>
          <a:pPr marL="0" lvl="0" indent="0" algn="l" defTabSz="622300">
            <a:lnSpc>
              <a:spcPct val="90000"/>
            </a:lnSpc>
            <a:spcBef>
              <a:spcPct val="0"/>
            </a:spcBef>
            <a:spcAft>
              <a:spcPct val="35000"/>
            </a:spcAft>
            <a:buNone/>
          </a:pPr>
          <a:r>
            <a:rPr lang="en-US" sz="1200" kern="1200" dirty="0"/>
            <a:t>(A) TOLERABILITY</a:t>
          </a:r>
        </a:p>
        <a:p>
          <a:pPr marL="0" lvl="0" indent="0" algn="l" defTabSz="622300">
            <a:lnSpc>
              <a:spcPct val="90000"/>
            </a:lnSpc>
            <a:spcBef>
              <a:spcPct val="0"/>
            </a:spcBef>
            <a:spcAft>
              <a:spcPct val="35000"/>
            </a:spcAft>
            <a:buNone/>
          </a:pPr>
          <a:r>
            <a:rPr lang="en-US" sz="1200" kern="1200" dirty="0"/>
            <a:t>(B) EFFICACY</a:t>
          </a:r>
          <a:br>
            <a:rPr lang="en-US" sz="1200" kern="1200" dirty="0"/>
          </a:br>
          <a:r>
            <a:rPr lang="en-US" sz="1200" kern="1200" dirty="0"/>
            <a:t>(C) TIME-BOUNDED OBJECTIVE (SHOW DATE) </a:t>
          </a:r>
        </a:p>
      </dsp:txBody>
      <dsp:txXfrm>
        <a:off x="5381596" y="215727"/>
        <a:ext cx="1945792" cy="170560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0AB081-0381-B941-A1E6-CEB533755A6C}">
      <dsp:nvSpPr>
        <dsp:cNvPr id="0" name=""/>
        <dsp:cNvSpPr/>
      </dsp:nvSpPr>
      <dsp:spPr>
        <a:xfrm rot="16200000">
          <a:off x="1614427" y="1296966"/>
          <a:ext cx="2746351" cy="1678312"/>
        </a:xfrm>
        <a:prstGeom prst="round2SameRect">
          <a:avLst>
            <a:gd name="adj1" fmla="val 16670"/>
            <a:gd name="adj2" fmla="val 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88900" rIns="80010" bIns="88900" numCol="1" spcCol="1270" anchor="t" anchorCtr="0">
          <a:noAutofit/>
        </a:bodyPr>
        <a:lstStyle/>
        <a:p>
          <a:pPr marL="0" lvl="0" indent="0" algn="l" defTabSz="622300">
            <a:lnSpc>
              <a:spcPct val="90000"/>
            </a:lnSpc>
            <a:spcBef>
              <a:spcPct val="0"/>
            </a:spcBef>
            <a:spcAft>
              <a:spcPct val="35000"/>
            </a:spcAft>
            <a:buNone/>
          </a:pPr>
          <a:r>
            <a:rPr lang="en-US" sz="1400" u="sng" kern="1200" dirty="0"/>
            <a:t>EFFICACY</a:t>
          </a:r>
        </a:p>
        <a:p>
          <a:pPr marL="0" lvl="0" indent="0" algn="l" defTabSz="622300">
            <a:lnSpc>
              <a:spcPct val="90000"/>
            </a:lnSpc>
            <a:spcBef>
              <a:spcPct val="0"/>
            </a:spcBef>
            <a:spcAft>
              <a:spcPct val="35000"/>
            </a:spcAft>
            <a:buNone/>
          </a:pPr>
          <a:r>
            <a:rPr lang="en-US" sz="1200" kern="1200" dirty="0"/>
            <a:t>1. </a:t>
          </a:r>
          <a:r>
            <a:rPr lang="el-GR" sz="1200" kern="1200" dirty="0"/>
            <a:t>﻿Δ</a:t>
          </a:r>
          <a:r>
            <a:rPr lang="en-US" sz="1200" kern="1200" dirty="0"/>
            <a:t>LBM</a:t>
          </a:r>
        </a:p>
        <a:p>
          <a:pPr marL="0" lvl="0" indent="0" algn="l" defTabSz="622300">
            <a:lnSpc>
              <a:spcPct val="90000"/>
            </a:lnSpc>
            <a:spcBef>
              <a:spcPct val="0"/>
            </a:spcBef>
            <a:spcAft>
              <a:spcPct val="35000"/>
            </a:spcAft>
            <a:buNone/>
          </a:pPr>
          <a:r>
            <a:rPr lang="en-US" sz="1200" kern="1200" dirty="0"/>
            <a:t>2. </a:t>
          </a:r>
          <a:r>
            <a:rPr lang="el-GR" sz="1200" kern="1200" dirty="0"/>
            <a:t>﻿Δ</a:t>
          </a:r>
          <a:r>
            <a:rPr lang="en-US" sz="1200" kern="1200" dirty="0"/>
            <a:t>FM</a:t>
          </a:r>
        </a:p>
        <a:p>
          <a:pPr marL="0" lvl="0" indent="0" algn="l" defTabSz="622300">
            <a:lnSpc>
              <a:spcPct val="90000"/>
            </a:lnSpc>
            <a:spcBef>
              <a:spcPct val="0"/>
            </a:spcBef>
            <a:spcAft>
              <a:spcPct val="35000"/>
            </a:spcAft>
            <a:buNone/>
          </a:pPr>
          <a:r>
            <a:rPr lang="en-US" sz="1200" kern="1200" dirty="0"/>
            <a:t>3. </a:t>
          </a:r>
          <a:r>
            <a:rPr lang="el-GR" sz="1200" kern="1200" dirty="0"/>
            <a:t>﻿Δ</a:t>
          </a:r>
          <a:r>
            <a:rPr lang="en-US" sz="1200" kern="1200" dirty="0"/>
            <a:t>F (STRENGTH)</a:t>
          </a:r>
        </a:p>
      </dsp:txBody>
      <dsp:txXfrm rot="5400000">
        <a:off x="2230390" y="844890"/>
        <a:ext cx="1596369" cy="2582465"/>
      </dsp:txXfrm>
    </dsp:sp>
    <dsp:sp modelId="{B11E2EC3-1722-C14D-A013-CDB3BFA4E408}">
      <dsp:nvSpPr>
        <dsp:cNvPr id="0" name=""/>
        <dsp:cNvSpPr/>
      </dsp:nvSpPr>
      <dsp:spPr>
        <a:xfrm rot="5400000">
          <a:off x="3368948" y="1296966"/>
          <a:ext cx="2746351" cy="1678312"/>
        </a:xfrm>
        <a:prstGeom prst="round2SameRect">
          <a:avLst>
            <a:gd name="adj1" fmla="val 16670"/>
            <a:gd name="adj2" fmla="val 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8900" rIns="53340" bIns="88900" numCol="1" spcCol="1270" anchor="t" anchorCtr="0">
          <a:noAutofit/>
        </a:bodyPr>
        <a:lstStyle/>
        <a:p>
          <a:pPr marL="0" lvl="0" indent="0" algn="l" defTabSz="622300">
            <a:lnSpc>
              <a:spcPct val="90000"/>
            </a:lnSpc>
            <a:spcBef>
              <a:spcPct val="0"/>
            </a:spcBef>
            <a:spcAft>
              <a:spcPct val="35000"/>
            </a:spcAft>
            <a:buNone/>
          </a:pPr>
          <a:r>
            <a:rPr lang="en-US" sz="1400" u="sng" kern="1200" dirty="0"/>
            <a:t>TOLERABILITY</a:t>
          </a:r>
        </a:p>
        <a:p>
          <a:pPr marL="0" lvl="0" indent="0" algn="l" defTabSz="622300">
            <a:lnSpc>
              <a:spcPct val="90000"/>
            </a:lnSpc>
            <a:spcBef>
              <a:spcPct val="0"/>
            </a:spcBef>
            <a:spcAft>
              <a:spcPct val="35000"/>
            </a:spcAft>
            <a:buNone/>
          </a:pPr>
          <a:r>
            <a:rPr lang="en-US" sz="1200" kern="1200" dirty="0"/>
            <a:t>1. </a:t>
          </a:r>
          <a:r>
            <a:rPr lang="en-US" sz="1100" kern="1200" dirty="0"/>
            <a:t>MASCULINIZATION</a:t>
          </a:r>
        </a:p>
        <a:p>
          <a:pPr marL="0" lvl="0" indent="0" algn="l" defTabSz="622300">
            <a:lnSpc>
              <a:spcPct val="90000"/>
            </a:lnSpc>
            <a:spcBef>
              <a:spcPct val="0"/>
            </a:spcBef>
            <a:spcAft>
              <a:spcPct val="35000"/>
            </a:spcAft>
            <a:buNone/>
          </a:pPr>
          <a:r>
            <a:rPr lang="en-US" sz="1200" kern="1200" dirty="0"/>
            <a:t>2. </a:t>
          </a:r>
          <a:r>
            <a:rPr lang="en-US" sz="1100" kern="1200" dirty="0"/>
            <a:t>CVD PARAMETERS</a:t>
          </a:r>
        </a:p>
        <a:p>
          <a:pPr marL="0" lvl="0" indent="0" algn="l" defTabSz="622300">
            <a:lnSpc>
              <a:spcPct val="90000"/>
            </a:lnSpc>
            <a:spcBef>
              <a:spcPct val="0"/>
            </a:spcBef>
            <a:spcAft>
              <a:spcPct val="35000"/>
            </a:spcAft>
            <a:buNone/>
          </a:pPr>
          <a:r>
            <a:rPr lang="en-US" sz="1200" kern="1200" dirty="0"/>
            <a:t>3. </a:t>
          </a:r>
          <a:r>
            <a:rPr lang="en-US" sz="1100" kern="1200" dirty="0"/>
            <a:t>BLOODWORK PARAMETERS</a:t>
          </a:r>
        </a:p>
        <a:p>
          <a:pPr marL="0" lvl="0" indent="0" algn="l" defTabSz="622300">
            <a:lnSpc>
              <a:spcPct val="90000"/>
            </a:lnSpc>
            <a:spcBef>
              <a:spcPct val="0"/>
            </a:spcBef>
            <a:spcAft>
              <a:spcPct val="35000"/>
            </a:spcAft>
            <a:buNone/>
          </a:pPr>
          <a:r>
            <a:rPr lang="en-US" sz="1200" kern="1200" dirty="0"/>
            <a:t>4. </a:t>
          </a:r>
          <a:r>
            <a:rPr lang="en-US" sz="1100" kern="1200" dirty="0"/>
            <a:t>TOXICITY</a:t>
          </a:r>
        </a:p>
        <a:p>
          <a:pPr marL="0" lvl="0" indent="0" algn="l" defTabSz="622300">
            <a:lnSpc>
              <a:spcPct val="90000"/>
            </a:lnSpc>
            <a:spcBef>
              <a:spcPct val="0"/>
            </a:spcBef>
            <a:spcAft>
              <a:spcPct val="35000"/>
            </a:spcAft>
            <a:buNone/>
          </a:pPr>
          <a:r>
            <a:rPr lang="en-US" sz="1100" kern="1200" dirty="0"/>
            <a:t>5. ANGER/HOSTILITY</a:t>
          </a:r>
        </a:p>
        <a:p>
          <a:pPr marL="0" lvl="0" indent="0" algn="l" defTabSz="622300">
            <a:lnSpc>
              <a:spcPct val="90000"/>
            </a:lnSpc>
            <a:spcBef>
              <a:spcPct val="0"/>
            </a:spcBef>
            <a:spcAft>
              <a:spcPct val="35000"/>
            </a:spcAft>
            <a:buNone/>
          </a:pPr>
          <a:r>
            <a:rPr lang="en-US" sz="1200" kern="1200" dirty="0"/>
            <a:t>6 . </a:t>
          </a:r>
          <a:r>
            <a:rPr lang="en-US" sz="1100" kern="1200" dirty="0"/>
            <a:t>APPETITE/HUNGER</a:t>
          </a:r>
        </a:p>
        <a:p>
          <a:pPr marL="0" lvl="0" indent="0" algn="l" defTabSz="622300">
            <a:lnSpc>
              <a:spcPct val="90000"/>
            </a:lnSpc>
            <a:spcBef>
              <a:spcPct val="0"/>
            </a:spcBef>
            <a:spcAft>
              <a:spcPct val="35000"/>
            </a:spcAft>
            <a:buNone/>
          </a:pPr>
          <a:r>
            <a:rPr lang="en-US" sz="1200" kern="1200" dirty="0"/>
            <a:t>7. </a:t>
          </a:r>
          <a:r>
            <a:rPr lang="en-US" sz="1100" kern="1200" dirty="0"/>
            <a:t>FERTILITY &amp; ENDOGENOUS T/E/P</a:t>
          </a:r>
        </a:p>
        <a:p>
          <a:pPr marL="0" lvl="0" indent="0" algn="l" defTabSz="622300">
            <a:lnSpc>
              <a:spcPct val="90000"/>
            </a:lnSpc>
            <a:spcBef>
              <a:spcPct val="0"/>
            </a:spcBef>
            <a:spcAft>
              <a:spcPct val="35000"/>
            </a:spcAft>
            <a:buNone/>
          </a:pPr>
          <a:r>
            <a:rPr lang="en-US" sz="1100" kern="1200" dirty="0"/>
            <a:t>8. MISC. SEXUAL HEALTH</a:t>
          </a:r>
        </a:p>
      </dsp:txBody>
      <dsp:txXfrm rot="-5400000">
        <a:off x="3902968" y="844890"/>
        <a:ext cx="1596369" cy="2582465"/>
      </dsp:txXfrm>
    </dsp:sp>
    <dsp:sp modelId="{928CACE4-4FFD-5542-BF9B-6036E42CF262}">
      <dsp:nvSpPr>
        <dsp:cNvPr id="0" name=""/>
        <dsp:cNvSpPr/>
      </dsp:nvSpPr>
      <dsp:spPr>
        <a:xfrm>
          <a:off x="2987431" y="0"/>
          <a:ext cx="1754520" cy="1754435"/>
        </a:xfrm>
        <a:prstGeom prst="circularArrow">
          <a:avLst>
            <a:gd name="adj1" fmla="val 12500"/>
            <a:gd name="adj2" fmla="val 1142322"/>
            <a:gd name="adj3" fmla="val 20457678"/>
            <a:gd name="adj4" fmla="val 10800000"/>
            <a:gd name="adj5" fmla="val 12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1B0B9A3-8D17-184B-8091-C5C4EE37F9F0}">
      <dsp:nvSpPr>
        <dsp:cNvPr id="0" name=""/>
        <dsp:cNvSpPr/>
      </dsp:nvSpPr>
      <dsp:spPr>
        <a:xfrm rot="10800000">
          <a:off x="2987431" y="2517382"/>
          <a:ext cx="1754520" cy="1754435"/>
        </a:xfrm>
        <a:prstGeom prst="circularArrow">
          <a:avLst>
            <a:gd name="adj1" fmla="val 12500"/>
            <a:gd name="adj2" fmla="val 1142322"/>
            <a:gd name="adj3" fmla="val 20457678"/>
            <a:gd name="adj4" fmla="val 10800000"/>
            <a:gd name="adj5" fmla="val 12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B40BEF-85F7-C447-9C22-B0C3B8CC299A}">
      <dsp:nvSpPr>
        <dsp:cNvPr id="0" name=""/>
        <dsp:cNvSpPr/>
      </dsp:nvSpPr>
      <dsp:spPr>
        <a:xfrm>
          <a:off x="1623" y="0"/>
          <a:ext cx="2525450" cy="31019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dirty="0"/>
            <a:t>ADDITIVE</a:t>
          </a:r>
        </a:p>
      </dsp:txBody>
      <dsp:txXfrm>
        <a:off x="1623" y="1240790"/>
        <a:ext cx="2525450" cy="1240790"/>
      </dsp:txXfrm>
    </dsp:sp>
    <dsp:sp modelId="{119764B7-C708-E64E-851F-9BB3FEBAF89D}">
      <dsp:nvSpPr>
        <dsp:cNvPr id="0" name=""/>
        <dsp:cNvSpPr/>
      </dsp:nvSpPr>
      <dsp:spPr>
        <a:xfrm>
          <a:off x="747869" y="186118"/>
          <a:ext cx="1032957" cy="1032957"/>
        </a:xfrm>
        <a:prstGeom prst="mathPlus">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361FA1A-3AE0-EB4E-BC88-E01C02DA009C}">
      <dsp:nvSpPr>
        <dsp:cNvPr id="0" name=""/>
        <dsp:cNvSpPr/>
      </dsp:nvSpPr>
      <dsp:spPr>
        <a:xfrm>
          <a:off x="2602837" y="0"/>
          <a:ext cx="2525450" cy="3101975"/>
        </a:xfrm>
        <a:prstGeom prst="roundRect">
          <a:avLst>
            <a:gd name="adj" fmla="val 10000"/>
          </a:avLst>
        </a:prstGeom>
        <a:solidFill>
          <a:schemeClr val="accent6"/>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dirty="0"/>
            <a:t>COMPLEMENTARY</a:t>
          </a:r>
        </a:p>
      </dsp:txBody>
      <dsp:txXfrm>
        <a:off x="2602837" y="1240790"/>
        <a:ext cx="2525450" cy="1240790"/>
      </dsp:txXfrm>
    </dsp:sp>
    <dsp:sp modelId="{9CD70CC7-AC46-7A4B-8601-5D4946554556}">
      <dsp:nvSpPr>
        <dsp:cNvPr id="0" name=""/>
        <dsp:cNvSpPr/>
      </dsp:nvSpPr>
      <dsp:spPr>
        <a:xfrm>
          <a:off x="3349083" y="186118"/>
          <a:ext cx="1032957" cy="1032957"/>
        </a:xfrm>
        <a:prstGeom prst="ellipse">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54AF84A-A119-B74E-8FA8-5EDB451AF960}">
      <dsp:nvSpPr>
        <dsp:cNvPr id="0" name=""/>
        <dsp:cNvSpPr/>
      </dsp:nvSpPr>
      <dsp:spPr>
        <a:xfrm>
          <a:off x="5204051" y="0"/>
          <a:ext cx="2525450" cy="3101975"/>
        </a:xfrm>
        <a:prstGeom prst="roundRect">
          <a:avLst>
            <a:gd name="adj" fmla="val 10000"/>
          </a:avLst>
        </a:prstGeom>
        <a:solidFill>
          <a:schemeClr val="accent3"/>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dirty="0"/>
            <a:t>SYNERGISTIC</a:t>
          </a:r>
        </a:p>
      </dsp:txBody>
      <dsp:txXfrm>
        <a:off x="5204051" y="1240790"/>
        <a:ext cx="2525450" cy="1240790"/>
      </dsp:txXfrm>
    </dsp:sp>
    <dsp:sp modelId="{090A85C2-C545-8246-99E4-1AD6C315B0CD}">
      <dsp:nvSpPr>
        <dsp:cNvPr id="0" name=""/>
        <dsp:cNvSpPr/>
      </dsp:nvSpPr>
      <dsp:spPr>
        <a:xfrm>
          <a:off x="5950297" y="186118"/>
          <a:ext cx="1032957" cy="1032957"/>
        </a:xfrm>
        <a:prstGeom prst="ellipse">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2C91CE3-3D50-1C49-AAC4-D92B7424D9A8}">
      <dsp:nvSpPr>
        <dsp:cNvPr id="0" name=""/>
        <dsp:cNvSpPr/>
      </dsp:nvSpPr>
      <dsp:spPr>
        <a:xfrm>
          <a:off x="309244" y="2481579"/>
          <a:ext cx="7112635" cy="465296"/>
        </a:xfrm>
        <a:prstGeom prst="leftRightArrow">
          <a:avLst/>
        </a:prstGeom>
        <a:solidFill>
          <a:schemeClr val="accent2"/>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9/layout/ReverseList">
  <dgm:title val=""/>
  <dgm:desc val=""/>
  <dgm:catLst>
    <dgm:cat type="relationship" pri="3800"/>
  </dgm:catLst>
  <dgm:samp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clrData>
  <dgm:layoutNode name="Name0">
    <dgm:varLst>
      <dgm:chMax val="2"/>
      <dgm:chPref val="2"/>
      <dgm:animLvl val="lvl"/>
    </dgm:varLst>
    <dgm:choose name="Name1">
      <dgm:if name="Name2" axis="ch" ptType="node" func="cnt" op="lte" val="1">
        <dgm:alg type="composite">
          <dgm:param type="ar" val="0.9993"/>
        </dgm:alg>
      </dgm:if>
      <dgm:else name="Name3">
        <dgm:alg type="composite">
          <dgm:param type="ar" val="0.8036"/>
        </dgm:alg>
      </dgm:else>
    </dgm:choose>
    <dgm:shape xmlns:r="http://schemas.openxmlformats.org/officeDocument/2006/relationships" r:blip="">
      <dgm:adjLst/>
    </dgm:shape>
    <dgm:choose name="Name4">
      <dgm:if name="Name5" axis="ch" ptType="node" func="cnt" op="lte" val="1">
        <dgm:constrLst>
          <dgm:constr type="primFontSz" for="des" ptType="node" op="equ" val="65"/>
          <dgm:constr type="l" for="ch" forName="LeftNode" refType="w" fact="0"/>
          <dgm:constr type="t" for="ch" forName="LeftNode" refType="h" fact="0.25"/>
          <dgm:constr type="w" for="ch" forName="LeftNode" refType="w" fact="0.5"/>
          <dgm:constr type="h" for="ch" forName="LeftNode" refType="h"/>
          <dgm:constr type="l" for="ch" forName="LeftText" refType="w" fact="0"/>
          <dgm:constr type="t" for="ch" forName="LeftText" refType="h" fact="0.25"/>
          <dgm:constr type="w" for="ch" forName="LeftText" refType="w" fact="0.5"/>
          <dgm:constr type="h" for="ch" forName="LeftText" refType="h"/>
        </dgm:constrLst>
      </dgm:if>
      <dgm:else name="Name6">
        <dgm:constrLst>
          <dgm:constr type="primFontSz" for="des" ptType="node" op="equ" val="65"/>
          <dgm:constr type="l" for="ch" forName="LeftNode" refType="w" fact="0"/>
          <dgm:constr type="t" for="ch" forName="LeftNode" refType="h" fact="0.1786"/>
          <dgm:constr type="w" for="ch" forName="LeftNode" refType="w" fact="0.4889"/>
          <dgm:constr type="h" for="ch" forName="LeftNode" refType="h" fact="0.6429"/>
          <dgm:constr type="l" for="ch" forName="LeftText" refType="w" fact="0"/>
          <dgm:constr type="t" for="ch" forName="LeftText" refType="h" fact="0.1786"/>
          <dgm:constr type="w" for="ch" forName="LeftText" refType="w" fact="0.4889"/>
          <dgm:constr type="h" for="ch" forName="LeftText" refType="h" fact="0.6429"/>
          <dgm:constr type="l" for="ch" forName="RightNode" refType="w" fact="0.5111"/>
          <dgm:constr type="t" for="ch" forName="RightNode" refType="h" fact="0.1786"/>
          <dgm:constr type="w" for="ch" forName="RightNode" refType="w" fact="0.4889"/>
          <dgm:constr type="h" for="ch" forName="RightNode" refType="h" fact="0.6429"/>
          <dgm:constr type="l" for="ch" forName="RightText" refType="w" fact="0.5111"/>
          <dgm:constr type="t" for="ch" forName="RightText" refType="h" fact="0.1786"/>
          <dgm:constr type="w" for="ch" forName="RightText" refType="w" fact="0.4889"/>
          <dgm:constr type="h" for="ch" forName="RightText" refType="h" fact="0.6429"/>
          <dgm:constr type="l" for="ch" forName="TopArrow" refType="w" fact="0.2444"/>
          <dgm:constr type="t" for="ch" forName="TopArrow" refType="h" fact="0"/>
          <dgm:constr type="w" for="ch" forName="TopArrow" refType="w" fact="0.5111"/>
          <dgm:constr type="h" for="ch" forName="TopArrow" refType="h" fact="0.4107"/>
          <dgm:constr type="l" for="ch" forName="BottomArrow" refType="w" fact="0.2444"/>
          <dgm:constr type="t" for="ch" forName="BottomArrow" refType="h" fact="0.5893"/>
          <dgm:constr type="w" for="ch" forName="BottomArrow" refType="w" fact="0.5111"/>
          <dgm:constr type="h" for="ch" forName="BottomArrow" refType="h" fact="0.4107"/>
        </dgm:constrLst>
      </dgm:else>
    </dgm:choose>
    <dgm:choose name="Name7">
      <dgm:if name="Name8" axis="ch" ptType="node" func="cnt" op="gte" val="1">
        <dgm:layoutNode name="LeftText" styleLbl="revTx" moveWith="LeftNode">
          <dgm:varLst>
            <dgm:bulletEnabled val="1"/>
          </dgm:varLst>
          <dgm:alg type="tx">
            <dgm:param type="txAnchorVert" val="t"/>
            <dgm:param type="parTxLTRAlign" val="l"/>
          </dgm:alg>
          <dgm:choose name="Name9">
            <dgm:if name="Name10" axis="ch" ptType="node" func="cnt" op="lte" val="1">
              <dgm:shape xmlns:r="http://schemas.openxmlformats.org/officeDocument/2006/relationships" type="roundRect" r:blip="" hideGeom="1">
                <dgm:adjLst>
                  <dgm:adj idx="1" val="0.1667"/>
                  <dgm:adj idx="2" val="0"/>
                </dgm:adjLst>
              </dgm:shape>
              <dgm:presOf axis="ch desOrSelf" ptType="node node" st="1 1" cnt="1 0"/>
              <dgm:constrLst>
                <dgm:constr type="lMarg" refType="primFontSz" fact="0.3"/>
                <dgm:constr type="rMarg" refType="primFontSz" fact="0.3"/>
                <dgm:constr type="tMarg" refType="primFontSz" fact="0.5"/>
                <dgm:constr type="bMarg" refType="primFontSz" fact="0.5"/>
              </dgm:constrLst>
            </dgm:if>
            <dgm:else name="Name11">
              <dgm:shape xmlns:r="http://schemas.openxmlformats.org/officeDocument/2006/relationships" rot="270" type="round2SameRect" r:blip="" hideGeom="1">
                <dgm:adjLst>
                  <dgm:adj idx="1" val="0.1667"/>
                  <dgm:adj idx="2" val="0"/>
                </dgm:adjLst>
              </dgm:shape>
              <dgm:presOf axis="ch desOrSelf" ptType="node node" st="1 1" cnt="1 0"/>
              <dgm:constrLst>
                <dgm:constr type="lMarg" refType="primFontSz" fact="0.3"/>
                <dgm:constr type="rMarg" refType="primFontSz" fact="0.45"/>
                <dgm:constr type="tMarg" refType="primFontSz" fact="0.5"/>
                <dgm:constr type="bMarg" refType="primFontSz" fact="0.5"/>
              </dgm:constrLst>
            </dgm:else>
          </dgm:choose>
          <dgm:ruleLst>
            <dgm:rule type="primFontSz" val="5" fact="NaN" max="NaN"/>
          </dgm:ruleLst>
        </dgm:layoutNode>
        <dgm:layoutNode name="LeftNode" styleLbl="bgImgPlace1">
          <dgm:varLst>
            <dgm:chMax val="2"/>
            <dgm:chPref val="2"/>
          </dgm:varLst>
          <dgm:alg type="sp"/>
          <dgm:choose name="Name12">
            <dgm:if name="Name13" axis="ch" ptType="node" func="cnt" op="lte" val="1">
              <dgm:shape xmlns:r="http://schemas.openxmlformats.org/officeDocument/2006/relationships" type="roundRect" r:blip="">
                <dgm:adjLst>
                  <dgm:adj idx="1" val="0.1667"/>
                  <dgm:adj idx="2" val="0"/>
                </dgm:adjLst>
              </dgm:shape>
            </dgm:if>
            <dgm:else name="Name14">
              <dgm:shape xmlns:r="http://schemas.openxmlformats.org/officeDocument/2006/relationships" rot="270" type="round2SameRect" r:blip="">
                <dgm:adjLst>
                  <dgm:adj idx="1" val="0.1667"/>
                  <dgm:adj idx="2" val="0"/>
                </dgm:adjLst>
              </dgm:shape>
            </dgm:else>
          </dgm:choose>
          <dgm:presOf axis="ch desOrSelf" ptType="node node" st="1 1" cnt="1 0"/>
        </dgm:layoutNode>
        <dgm:choose name="Name15">
          <dgm:if name="Name16" axis="ch" ptType="node" func="cnt" op="gte" val="2">
            <dgm:layoutNode name="RightText" styleLbl="revTx" moveWith="RightNode">
              <dgm:varLst>
                <dgm:bulletEnabled val="1"/>
              </dgm:varLst>
              <dgm:alg type="tx">
                <dgm:param type="txAnchorVert" val="t"/>
                <dgm:param type="parTxLTRAlign" val="l"/>
              </dgm:alg>
              <dgm:shape xmlns:r="http://schemas.openxmlformats.org/officeDocument/2006/relationships" rot="90" type="round2SameRect" r:blip="" hideGeom="1">
                <dgm:adjLst>
                  <dgm:adj idx="1" val="0.1667"/>
                  <dgm:adj idx="2" val="0"/>
                </dgm:adjLst>
              </dgm:shape>
              <dgm:presOf axis="ch desOrSelf" ptType="node node" st="2 1" cnt="1 0"/>
              <dgm:constrLst>
                <dgm:constr type="lMarg" refType="primFontSz" fact="0.45"/>
                <dgm:constr type="rMarg" refType="primFontSz" fact="0.3"/>
                <dgm:constr type="tMarg" refType="primFontSz" fact="0.5"/>
                <dgm:constr type="bMarg" refType="primFontSz" fact="0.5"/>
              </dgm:constrLst>
              <dgm:ruleLst>
                <dgm:rule type="primFontSz" val="5" fact="NaN" max="NaN"/>
              </dgm:ruleLst>
            </dgm:layoutNode>
            <dgm:layoutNode name="RightNode" styleLbl="bgImgPlace1">
              <dgm:varLst>
                <dgm:chMax val="0"/>
                <dgm:chPref val="0"/>
              </dgm:varLst>
              <dgm:alg type="sp"/>
              <dgm:shape xmlns:r="http://schemas.openxmlformats.org/officeDocument/2006/relationships" rot="90" type="round2SameRect" r:blip="">
                <dgm:adjLst>
                  <dgm:adj idx="1" val="0.1667"/>
                  <dgm:adj idx="2" val="0"/>
                </dgm:adjLst>
              </dgm:shape>
              <dgm:presOf axis="ch desOrSelf" ptType="node node" st="2 1" cnt="1 0"/>
            </dgm:layoutNode>
            <dgm:layoutNode name="TopArrow">
              <dgm:alg type="sp"/>
              <dgm:shape xmlns:r="http://schemas.openxmlformats.org/officeDocument/2006/relationships" type="circularArrow" r:blip="">
                <dgm:adjLst>
                  <dgm:adj idx="1" val="0.125"/>
                  <dgm:adj idx="2" val="19.0387"/>
                  <dgm:adj idx="3" val="-19.0387"/>
                  <dgm:adj idx="4" val="180"/>
                  <dgm:adj idx="5" val="0.125"/>
                </dgm:adjLst>
              </dgm:shape>
              <dgm:presOf/>
            </dgm:layoutNode>
            <dgm:layoutNode name="BottomArrow">
              <dgm:alg type="sp"/>
              <dgm:shape xmlns:r="http://schemas.openxmlformats.org/officeDocument/2006/relationships" rot="180" type="circularArrow" r:blip="">
                <dgm:adjLst>
                  <dgm:adj idx="1" val="0.125"/>
                  <dgm:adj idx="2" val="19.0387"/>
                  <dgm:adj idx="3" val="-19.0387"/>
                  <dgm:adj idx="4" val="180"/>
                  <dgm:adj idx="5" val="0.125"/>
                </dgm:adjLst>
              </dgm:shape>
              <dgm:presOf/>
            </dgm:layoutNode>
          </dgm:if>
          <dgm:else name="Name17"/>
        </dgm:choose>
      </dgm:if>
      <dgm:else name="Name18"/>
    </dgm:choose>
  </dgm:layoutNode>
</dgm:layoutDef>
</file>

<file path=ppt/diagrams/layout6.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6143E8-995A-E641-A1CE-9541ED825E5B}" type="datetimeFigureOut">
              <a:rPr lang="en-US" smtClean="0"/>
              <a:t>8/30/24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56BBA4-6724-8749-9F00-96A946B86144}" type="slidenum">
              <a:rPr lang="en-US" smtClean="0"/>
              <a:t>‹#›</a:t>
            </a:fld>
            <a:endParaRPr lang="en-US"/>
          </a:p>
        </p:txBody>
      </p:sp>
    </p:spTree>
    <p:extLst>
      <p:ext uri="{BB962C8B-B14F-4D97-AF65-F5344CB8AC3E}">
        <p14:creationId xmlns:p14="http://schemas.microsoft.com/office/powerpoint/2010/main" val="28938969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a:t>
            </a:r>
          </a:p>
          <a:p>
            <a:endParaRPr lang="en-US" dirty="0"/>
          </a:p>
          <a:p>
            <a:r>
              <a:rPr lang="en-US" dirty="0"/>
              <a:t>Announce that will... now begin recording</a:t>
            </a:r>
          </a:p>
          <a:p>
            <a:r>
              <a:rPr lang="en-US" dirty="0"/>
              <a:t>{{Invite Bot using /join or + Use Apps, Start Recording}}</a:t>
            </a:r>
          </a:p>
          <a:p>
            <a:r>
              <a:rPr lang="en-US" dirty="0"/>
              <a:t>{{Share screen, select correct PPT window}}</a:t>
            </a:r>
          </a:p>
          <a:p>
            <a:endParaRPr lang="en-US" dirty="0"/>
          </a:p>
        </p:txBody>
      </p:sp>
      <p:sp>
        <p:nvSpPr>
          <p:cNvPr id="4" name="Slide Number Placeholder 3"/>
          <p:cNvSpPr>
            <a:spLocks noGrp="1"/>
          </p:cNvSpPr>
          <p:nvPr>
            <p:ph type="sldNum" sz="quarter" idx="5"/>
          </p:nvPr>
        </p:nvSpPr>
        <p:spPr/>
        <p:txBody>
          <a:bodyPr/>
          <a:lstStyle/>
          <a:p>
            <a:fld id="{5A56BBA4-6724-8749-9F00-96A946B86144}" type="slidenum">
              <a:rPr lang="en-US" smtClean="0"/>
              <a:t>1</a:t>
            </a:fld>
            <a:endParaRPr lang="en-US"/>
          </a:p>
        </p:txBody>
      </p:sp>
    </p:spTree>
    <p:extLst>
      <p:ext uri="{BB962C8B-B14F-4D97-AF65-F5344CB8AC3E}">
        <p14:creationId xmlns:p14="http://schemas.microsoft.com/office/powerpoint/2010/main" val="9316097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FFC541-021E-5235-A9CA-093E498C6D0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9DE6548-838A-A33D-1BAB-DA25710669B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BD08DB2-1FE5-53BA-156E-CD4AC2248828}"/>
              </a:ext>
            </a:extLst>
          </p:cNvPr>
          <p:cNvSpPr>
            <a:spLocks noGrp="1"/>
          </p:cNvSpPr>
          <p:nvPr>
            <p:ph type="body" idx="1"/>
          </p:nvPr>
        </p:nvSpPr>
        <p:spPr/>
        <p:txBody>
          <a:bodyPr/>
          <a:lstStyle/>
          <a:p>
            <a:r>
              <a:rPr lang="en-US" dirty="0"/>
              <a:t>I'll give you a worked example for testosterone-</a:t>
            </a:r>
            <a:r>
              <a:rPr lang="en-US" dirty="0" err="1"/>
              <a:t>masteron</a:t>
            </a:r>
            <a:r>
              <a:rPr lang="en-US" dirty="0"/>
              <a:t>-trenbolone (TMT) that has no semblance of reliance on the "19nor/test/DHT" </a:t>
            </a:r>
            <a:r>
              <a:rPr lang="en-US" dirty="0" err="1"/>
              <a:t>broscience</a:t>
            </a:r>
            <a:r>
              <a:rPr lang="en-US" dirty="0"/>
              <a:t> model (that I believe was worked out inductively by working backward from the case of TMT).</a:t>
            </a:r>
            <a:br>
              <a:rPr lang="en-US" dirty="0"/>
            </a:br>
            <a:br>
              <a:rPr lang="en-US" dirty="0"/>
            </a:br>
            <a:r>
              <a:rPr lang="en-US" dirty="0"/>
              <a:t>Recall that net muscle protein balance = muscle protein synthesis (MPS) - muscle protein breakdown (MPB). TMT acts on both sides of the equation, to increase MPS &amp; decrease MPB.</a:t>
            </a:r>
            <a:br>
              <a:rPr lang="en-US" dirty="0"/>
            </a:br>
            <a:br>
              <a:rPr lang="en-US" dirty="0"/>
            </a:br>
            <a:r>
              <a:rPr lang="en-US" dirty="0"/>
              <a:t>Testosterone is an androst-4-ene-3-one, </a:t>
            </a:r>
            <a:r>
              <a:rPr lang="en-US" dirty="0" err="1"/>
              <a:t>aromatizable</a:t>
            </a:r>
            <a:r>
              <a:rPr lang="en-US" dirty="0"/>
              <a:t> &amp; 5</a:t>
            </a:r>
            <a:r>
              <a:rPr lang="el-GR" dirty="0"/>
              <a:t>α-</a:t>
            </a:r>
            <a:r>
              <a:rPr lang="en-US" dirty="0"/>
              <a:t>reducible. Testosterone increases both systemic IGF-I (via augmented GH secretory burst mass =quantity of GH secreted into bloodstream x unit distribution volume⁻¹ x pulse⁻¹; a consequence of its aromatization) &amp; muscle IGF-I isoform activity (IGF-</a:t>
            </a:r>
            <a:r>
              <a:rPr lang="en-US" dirty="0" err="1"/>
              <a:t>IEb</a:t>
            </a:r>
            <a:r>
              <a:rPr lang="en-US" dirty="0"/>
              <a:t> mRNA, 4x increase in expression) [anabolic mechanisms, increasing MPS]. Testosterone is amplified by 5</a:t>
            </a:r>
            <a:r>
              <a:rPr lang="el-GR" dirty="0"/>
              <a:t>α-</a:t>
            </a:r>
            <a:r>
              <a:rPr lang="en-US" dirty="0"/>
              <a:t>reductase to DHT in CNS &amp; gonadal tissues, supporting sexual function. Testosterone is anticatabolic by suppressing expression of MuRF1 and atrogin-1 mRNA [decreasing MPB], and by suppressing expression of fibroblast growth factor-inducible 14 (Fn14) &amp; IL-6 [the inflammatory response to exercise].</a:t>
            </a:r>
            <a:br>
              <a:rPr lang="en-US" dirty="0"/>
            </a:br>
            <a:br>
              <a:rPr lang="en-US" dirty="0"/>
            </a:br>
            <a:r>
              <a:rPr lang="en-US" dirty="0"/>
              <a:t>Trenbolone is a triene (</a:t>
            </a:r>
            <a:r>
              <a:rPr lang="el-GR" dirty="0"/>
              <a:t>Δ4,9,11), </a:t>
            </a:r>
            <a:r>
              <a:rPr lang="en-US" dirty="0"/>
              <a:t>non-</a:t>
            </a:r>
            <a:r>
              <a:rPr lang="en-US" dirty="0" err="1"/>
              <a:t>aromatizable</a:t>
            </a:r>
            <a:r>
              <a:rPr lang="en-US" dirty="0"/>
              <a:t> &amp; non-5</a:t>
            </a:r>
            <a:r>
              <a:rPr lang="el-GR" dirty="0"/>
              <a:t>α-</a:t>
            </a:r>
            <a:r>
              <a:rPr lang="en-US" dirty="0"/>
              <a:t>reducible. Trenbolone </a:t>
            </a:r>
            <a:r>
              <a:rPr lang="en-US" i="1" dirty="0"/>
              <a:t>decreases </a:t>
            </a:r>
            <a:r>
              <a:rPr lang="en-US" dirty="0"/>
              <a:t>systemic IGF-I by decreasing GH secretory burst mass but dramatically increases (muscle) satellite cell responsiveness to autocrine/paracrine IGF-I activity [anabolic mechanisms]. Trenbolone is potently insulin sensitizing (decreases blood glucose) and exerts potent </a:t>
            </a:r>
            <a:r>
              <a:rPr lang="en-US" dirty="0" err="1"/>
              <a:t>antiglucocorticoid</a:t>
            </a:r>
            <a:r>
              <a:rPr lang="en-US" dirty="0"/>
              <a:t> effects (decreases GR number &amp; suppresses corticosterone) [anticatabolic mechanisms, decreasing MPB]. Trenbolone particularly (though a class effect of androgen) reduces fat mass in addition to increasing muscle mass. It does this by insulin sensitizing effects (e.g., decreased PPAR</a:t>
            </a:r>
            <a:r>
              <a:rPr lang="el-GR" dirty="0"/>
              <a:t>γ; </a:t>
            </a:r>
            <a:r>
              <a:rPr lang="en-US" dirty="0"/>
              <a:t>PPAR</a:t>
            </a:r>
            <a:r>
              <a:rPr lang="el-GR" dirty="0"/>
              <a:t>γ </a:t>
            </a:r>
            <a:r>
              <a:rPr lang="en-US" dirty="0"/>
              <a:t>controls formation of new fat cells, FA uptake and storage, and therefore insulin sensitivity), decreased differentiation of fat cell precursors (committing preadipocytes to a myogenic rather than an </a:t>
            </a:r>
            <a:r>
              <a:rPr lang="en-US" dirty="0" err="1"/>
              <a:t>adipogenic</a:t>
            </a:r>
            <a:r>
              <a:rPr lang="en-US" dirty="0"/>
              <a:t> lineage), increased lipolysis, and reduced lipid accumulation.</a:t>
            </a:r>
            <a:br>
              <a:rPr lang="en-US" dirty="0"/>
            </a:br>
            <a:br>
              <a:rPr lang="en-US" dirty="0"/>
            </a:br>
            <a:r>
              <a:rPr lang="en-US" dirty="0" err="1"/>
              <a:t>Masteron</a:t>
            </a:r>
            <a:r>
              <a:rPr lang="en-US" dirty="0"/>
              <a:t> (</a:t>
            </a:r>
            <a:r>
              <a:rPr lang="en-US" dirty="0" err="1"/>
              <a:t>Drostanolone</a:t>
            </a:r>
            <a:r>
              <a:rPr lang="en-US" dirty="0"/>
              <a:t>; Dromostanolone) is a 5</a:t>
            </a:r>
            <a:r>
              <a:rPr lang="el-GR" dirty="0"/>
              <a:t>α-</a:t>
            </a:r>
            <a:r>
              <a:rPr lang="en-US" dirty="0"/>
              <a:t>androstan-3-one, non-</a:t>
            </a:r>
            <a:r>
              <a:rPr lang="en-US" dirty="0" err="1"/>
              <a:t>aromatizable</a:t>
            </a:r>
            <a:r>
              <a:rPr lang="en-US" dirty="0"/>
              <a:t> &amp; non-5</a:t>
            </a:r>
            <a:r>
              <a:rPr lang="el-GR" dirty="0"/>
              <a:t>α-</a:t>
            </a:r>
            <a:r>
              <a:rPr lang="en-US" dirty="0"/>
              <a:t>reducible. Its particular unique property is its tissue-level modulation of estrogens, preventing the uptake of estrogens into, e.g., breast cells. In this, it is quite unlike SERMs, that antagonize estrogen receptor in hypothalamus &amp; pituitary. Besides this property, it is a relatively attenuated anabolic that straightforwardly agonizes the AR.</a:t>
            </a:r>
            <a:br>
              <a:rPr lang="en-US" dirty="0"/>
            </a:br>
            <a:endParaRPr lang="en-US" dirty="0"/>
          </a:p>
          <a:p>
            <a:r>
              <a:rPr lang="en-US" dirty="0"/>
              <a:t>Anavar (Oxandrolone) is a 5</a:t>
            </a:r>
            <a:r>
              <a:rPr lang="el-GR" dirty="0"/>
              <a:t>α-</a:t>
            </a:r>
            <a:r>
              <a:rPr lang="en-US" dirty="0"/>
              <a:t>androstan-3-one, non-</a:t>
            </a:r>
            <a:r>
              <a:rPr lang="en-US" dirty="0" err="1"/>
              <a:t>aromatizable</a:t>
            </a:r>
            <a:r>
              <a:rPr lang="en-US" dirty="0"/>
              <a:t> &amp; non-5</a:t>
            </a:r>
            <a:r>
              <a:rPr lang="el-GR" dirty="0"/>
              <a:t>α-</a:t>
            </a:r>
            <a:r>
              <a:rPr lang="en-US" dirty="0"/>
              <a:t>reducible. Its particular unique property is hepatic ketosis, preferentially using fat for fuel in the liver, that results in preferential reductions to central adiposity (i.e., the love handles and abdominal depots) most problematic for men.</a:t>
            </a:r>
          </a:p>
          <a:p>
            <a:br>
              <a:rPr lang="en-US" dirty="0"/>
            </a:br>
            <a:r>
              <a:rPr lang="en-US" dirty="0"/>
              <a:t>In combination, this cycle results in a hardened physique with substantial fat loss (far &gt; than is explained by the increased metabolic cost of skeletal muscle) and substantial muscle gain, with tissue-selective antiestrogenic action, during caloric restriction or surplus. Test's 5</a:t>
            </a:r>
            <a:r>
              <a:rPr lang="el-GR" dirty="0"/>
              <a:t>α-</a:t>
            </a:r>
            <a:r>
              <a:rPr lang="en-US" dirty="0"/>
              <a:t>reduction to DHT provides for basal sexual function. Its increasing systemic IGF-I provides for total-body growth (mitotic and myogenic). Its anticatabolic effects are synergistic by working by different systems as </a:t>
            </a:r>
            <a:r>
              <a:rPr lang="en-US" dirty="0" err="1"/>
              <a:t>Tren's</a:t>
            </a:r>
            <a:r>
              <a:rPr lang="en-US" dirty="0"/>
              <a:t>. </a:t>
            </a:r>
            <a:r>
              <a:rPr lang="en-US" dirty="0" err="1"/>
              <a:t>Tren</a:t>
            </a:r>
            <a:r>
              <a:rPr lang="en-US" dirty="0"/>
              <a:t> combines increased muscular/SC responsiveness to IGF-I ("doing more with less"). Mast's tissue-level estrogen modulation (preventing uptake of estrogens into cells) controls excessive aromatic product (estradiol) activity from Test. Anavar's hepatic ketogenic mechanism preferentially uses fat for fuel, reducing FFAs in circulation, reducing insulin resistance and reducing lipid droplet content via esterification, uptake, and storage in fat cells. There is synergy between all of these features.</a:t>
            </a:r>
          </a:p>
        </p:txBody>
      </p:sp>
      <p:sp>
        <p:nvSpPr>
          <p:cNvPr id="4" name="Slide Number Placeholder 3">
            <a:extLst>
              <a:ext uri="{FF2B5EF4-FFF2-40B4-BE49-F238E27FC236}">
                <a16:creationId xmlns:a16="http://schemas.microsoft.com/office/drawing/2014/main" id="{B955A7F5-AD59-D040-F295-AB7C3F2339AC}"/>
              </a:ext>
            </a:extLst>
          </p:cNvPr>
          <p:cNvSpPr>
            <a:spLocks noGrp="1"/>
          </p:cNvSpPr>
          <p:nvPr>
            <p:ph type="sldNum" sz="quarter" idx="5"/>
          </p:nvPr>
        </p:nvSpPr>
        <p:spPr/>
        <p:txBody>
          <a:bodyPr/>
          <a:lstStyle/>
          <a:p>
            <a:fld id="{5A56BBA4-6724-8749-9F00-96A946B86144}" type="slidenum">
              <a:rPr lang="en-US" smtClean="0"/>
              <a:t>10</a:t>
            </a:fld>
            <a:endParaRPr lang="en-US"/>
          </a:p>
        </p:txBody>
      </p:sp>
    </p:spTree>
    <p:extLst>
      <p:ext uri="{BB962C8B-B14F-4D97-AF65-F5344CB8AC3E}">
        <p14:creationId xmlns:p14="http://schemas.microsoft.com/office/powerpoint/2010/main" val="31760462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A56BBA4-6724-8749-9F00-96A946B86144}" type="slidenum">
              <a:rPr lang="en-US" smtClean="0"/>
              <a:t>11</a:t>
            </a:fld>
            <a:endParaRPr lang="en-US"/>
          </a:p>
        </p:txBody>
      </p:sp>
    </p:spTree>
    <p:extLst>
      <p:ext uri="{BB962C8B-B14F-4D97-AF65-F5344CB8AC3E}">
        <p14:creationId xmlns:p14="http://schemas.microsoft.com/office/powerpoint/2010/main" val="20827279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A56BBA4-6724-8749-9F00-96A946B86144}" type="slidenum">
              <a:rPr lang="en-US" smtClean="0"/>
              <a:t>12</a:t>
            </a:fld>
            <a:endParaRPr lang="en-US"/>
          </a:p>
        </p:txBody>
      </p:sp>
    </p:spTree>
    <p:extLst>
      <p:ext uri="{BB962C8B-B14F-4D97-AF65-F5344CB8AC3E}">
        <p14:creationId xmlns:p14="http://schemas.microsoft.com/office/powerpoint/2010/main" val="31005892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9949C1-0F24-41B2-8AA2-CA9A8022A28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2D988E0-E33C-E109-533F-0E7A28A1DD0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5ECBCDA-EEE9-8C27-F80B-6F9E73154DA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43538EE-AB6E-506F-4550-345F97B88DB2}"/>
              </a:ext>
            </a:extLst>
          </p:cNvPr>
          <p:cNvSpPr>
            <a:spLocks noGrp="1"/>
          </p:cNvSpPr>
          <p:nvPr>
            <p:ph type="sldNum" sz="quarter" idx="5"/>
          </p:nvPr>
        </p:nvSpPr>
        <p:spPr/>
        <p:txBody>
          <a:bodyPr/>
          <a:lstStyle/>
          <a:p>
            <a:fld id="{5A56BBA4-6724-8749-9F00-96A946B86144}" type="slidenum">
              <a:rPr lang="en-US" smtClean="0"/>
              <a:t>13</a:t>
            </a:fld>
            <a:endParaRPr lang="en-US"/>
          </a:p>
        </p:txBody>
      </p:sp>
    </p:spTree>
    <p:extLst>
      <p:ext uri="{BB962C8B-B14F-4D97-AF65-F5344CB8AC3E}">
        <p14:creationId xmlns:p14="http://schemas.microsoft.com/office/powerpoint/2010/main" val="8913119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4AF203-646E-539C-9FF6-7E2DCA81289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9C1A9E8-C98E-2134-3D27-8EA25DFBD40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4C521D1-A124-EA39-F4E8-3A58A8A38CFE}"/>
              </a:ext>
            </a:extLst>
          </p:cNvPr>
          <p:cNvSpPr>
            <a:spLocks noGrp="1"/>
          </p:cNvSpPr>
          <p:nvPr>
            <p:ph type="body" idx="1"/>
          </p:nvPr>
        </p:nvSpPr>
        <p:spPr/>
        <p:txBody>
          <a:bodyPr/>
          <a:lstStyle/>
          <a:p>
            <a:r>
              <a:rPr lang="en-US" dirty="0"/>
              <a:t>I'll give you a worked example for Anavar-Primo-ModGRF1-29-Ipamorelin:</a:t>
            </a:r>
            <a:br>
              <a:rPr lang="en-US" dirty="0"/>
            </a:br>
            <a:br>
              <a:rPr lang="en-US" dirty="0"/>
            </a:br>
            <a:r>
              <a:rPr lang="en-US" dirty="0" err="1"/>
              <a:t>Metenolone</a:t>
            </a:r>
            <a:r>
              <a:rPr lang="en-US" dirty="0"/>
              <a:t> is an androst-1-ene-3-one ("1-ene"), non-</a:t>
            </a:r>
            <a:r>
              <a:rPr lang="en-US" dirty="0" err="1"/>
              <a:t>aromatizable</a:t>
            </a:r>
            <a:r>
              <a:rPr lang="en-US" dirty="0"/>
              <a:t> &amp; non-5</a:t>
            </a:r>
            <a:r>
              <a:rPr lang="el-GR" dirty="0"/>
              <a:t>α-</a:t>
            </a:r>
            <a:r>
              <a:rPr lang="en-US" dirty="0"/>
              <a:t>reducible, that is an attenuated, or with reduced masculinization and </a:t>
            </a:r>
            <a:r>
              <a:rPr lang="en-US" dirty="0" err="1"/>
              <a:t>dysmennorheic</a:t>
            </a:r>
            <a:r>
              <a:rPr lang="en-US" dirty="0"/>
              <a:t>, androgen. This means that attenuated androgens only minimally perturb the menstrual cycle and induce masculinizing effects. </a:t>
            </a:r>
            <a:r>
              <a:rPr lang="en-US" dirty="0" err="1"/>
              <a:t>Metenolone</a:t>
            </a:r>
            <a:r>
              <a:rPr lang="en-US" dirty="0"/>
              <a:t>, as enanthate, provides a steady-state of this "dry" anabolic with as infrequent as once weekly intramuscular injection. It is, like </a:t>
            </a:r>
            <a:r>
              <a:rPr lang="en-US" dirty="0" err="1"/>
              <a:t>drostanolone</a:t>
            </a:r>
            <a:r>
              <a:rPr lang="en-US" dirty="0"/>
              <a:t> (</a:t>
            </a:r>
            <a:r>
              <a:rPr lang="en-US" dirty="0" err="1"/>
              <a:t>Masteron</a:t>
            </a:r>
            <a:r>
              <a:rPr lang="en-US" dirty="0"/>
              <a:t>), an anabolic foremost that prevents the uptake of estrogens into cells (e.g., breast tissue) while reducing circulating estrogens and is still used clinically for the treatment of metastatic breast cancer that is unresponsive to traditional treatment in some parts of the world where its use is approved.</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Anavar (Oxandrolone) is a 5</a:t>
            </a:r>
            <a:r>
              <a:rPr lang="el-GR" dirty="0"/>
              <a:t>α-</a:t>
            </a:r>
            <a:r>
              <a:rPr lang="en-US" dirty="0"/>
              <a:t>androstan-3-one, non-</a:t>
            </a:r>
            <a:r>
              <a:rPr lang="en-US" dirty="0" err="1"/>
              <a:t>aromatizable</a:t>
            </a:r>
            <a:r>
              <a:rPr lang="en-US" dirty="0"/>
              <a:t> &amp; non-5</a:t>
            </a:r>
            <a:r>
              <a:rPr lang="el-GR" dirty="0"/>
              <a:t>α-</a:t>
            </a:r>
            <a:r>
              <a:rPr lang="en-US" dirty="0"/>
              <a:t>reducible. Its particular unique property is hepatic ketosis, preferentially using fat for fuel in the liver, that results in preferential reductions to fat mass.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Mod GRF (1-29), or CJC-1295 without DAC, is a GH secretagogue of the class known as GH-releasing hormone analogues; GH-releasing hormones (GHRHs); and is a GHRH-R (GHRH receptor) agonists.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Ipamorelin is a GH secretagogue of the class known as Ghrelin mimetics; GH-releasing peptides; or GHRPs; and is a GHS receptor (GHS-R) agonist.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These GH secretagogues combine synergistically to increase GH pulse amplitude (in the case of the GHRP,  Ipamorelin) &amp; frequency (in the case of GHRH, or Mod GRF [1-29]). GH pulse amplitude refers to the absolute peak of GH secreted </a:t>
            </a:r>
            <a:r>
              <a:rPr lang="en-US" dirty="0" err="1"/>
              <a:t>pulsatilely</a:t>
            </a:r>
            <a:r>
              <a:rPr lang="en-US" dirty="0"/>
              <a:t> from the anterior pituitary, and GH pulse frequency refers to the number of pulses of GH secreted </a:t>
            </a:r>
            <a:r>
              <a:rPr lang="en-US" dirty="0" err="1"/>
              <a:t>pulsatilely</a:t>
            </a:r>
            <a:r>
              <a:rPr lang="en-US" dirty="0"/>
              <a:t>. Both combine to increase GH AUC.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GH is potently anticatabolic, protein and calcium, phosphorus retentive, particularly in the extracellular compartment, affecting not only the components of the intracellular compartment, but also the connective tissues. GH promotes recovery and slow wave (stage 4/5) sleep. GH is potently fat mass reductive and redistributes fat away from the central to the peripheral depots.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Women, given their high circulating endogenous estrogens, have elevated IGFBP-1, that unleashes GH secretion by feedback withdrawal. Women have 1.5- to &gt; 3- fold greater GH levels than their size-matched male counterparts as a consequence of this GH resistance.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Therefore, </a:t>
            </a:r>
            <a:r>
              <a:rPr lang="en-US" dirty="0" err="1"/>
              <a:t>rhGH</a:t>
            </a:r>
            <a:r>
              <a:rPr lang="en-US" dirty="0"/>
              <a:t> is relatively ineffectual for women. Instead, the GH secretagogues are both more efficacious &amp; tolerable. This is a result of estrogen enhancement on pituitary sensitivity to GHRH (i.e., Mod GRF [1-29]) and estrogens increasing GHS-R # (the number of GH Secretagogue Receptors) that augments GHRP (i.e., Ipamorelin) efficacy. These facts, on the background of high GH due to feedback withdrawal by elevated IGFBP-1 by estrogens and diminishing returns for exogenous GH (i.e., </a:t>
            </a:r>
            <a:r>
              <a:rPr lang="en-US" dirty="0" err="1"/>
              <a:t>rhGH</a:t>
            </a:r>
            <a:r>
              <a:rPr lang="en-US" dirty="0"/>
              <a:t>), naturally explain why the GH secretagogues are more efficacious and tolerable for women versus </a:t>
            </a:r>
            <a:r>
              <a:rPr lang="en-US" dirty="0" err="1"/>
              <a:t>rhGH</a:t>
            </a:r>
            <a:r>
              <a:rPr lang="en-US" dirty="0"/>
              <a:t> for themselves, or for men.</a:t>
            </a:r>
          </a:p>
          <a:p>
            <a:endParaRPr lang="en-US" dirty="0"/>
          </a:p>
        </p:txBody>
      </p:sp>
      <p:sp>
        <p:nvSpPr>
          <p:cNvPr id="4" name="Slide Number Placeholder 3">
            <a:extLst>
              <a:ext uri="{FF2B5EF4-FFF2-40B4-BE49-F238E27FC236}">
                <a16:creationId xmlns:a16="http://schemas.microsoft.com/office/drawing/2014/main" id="{CC71AA26-674B-5928-6012-268DE0733528}"/>
              </a:ext>
            </a:extLst>
          </p:cNvPr>
          <p:cNvSpPr>
            <a:spLocks noGrp="1"/>
          </p:cNvSpPr>
          <p:nvPr>
            <p:ph type="sldNum" sz="quarter" idx="5"/>
          </p:nvPr>
        </p:nvSpPr>
        <p:spPr/>
        <p:txBody>
          <a:bodyPr/>
          <a:lstStyle/>
          <a:p>
            <a:fld id="{5A56BBA4-6724-8749-9F00-96A946B86144}" type="slidenum">
              <a:rPr lang="en-US" smtClean="0"/>
              <a:t>14</a:t>
            </a:fld>
            <a:endParaRPr lang="en-US"/>
          </a:p>
        </p:txBody>
      </p:sp>
    </p:spTree>
    <p:extLst>
      <p:ext uri="{BB962C8B-B14F-4D97-AF65-F5344CB8AC3E}">
        <p14:creationId xmlns:p14="http://schemas.microsoft.com/office/powerpoint/2010/main" val="42055873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A56BBA4-6724-8749-9F00-96A946B86144}" type="slidenum">
              <a:rPr lang="en-US" smtClean="0"/>
              <a:t>15</a:t>
            </a:fld>
            <a:endParaRPr lang="en-US"/>
          </a:p>
        </p:txBody>
      </p:sp>
    </p:spTree>
    <p:extLst>
      <p:ext uri="{BB962C8B-B14F-4D97-AF65-F5344CB8AC3E}">
        <p14:creationId xmlns:p14="http://schemas.microsoft.com/office/powerpoint/2010/main" val="18632734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A56BBA4-6724-8749-9F00-96A946B86144}" type="slidenum">
              <a:rPr lang="en-US" smtClean="0"/>
              <a:t>16</a:t>
            </a:fld>
            <a:endParaRPr lang="en-US"/>
          </a:p>
        </p:txBody>
      </p:sp>
    </p:spTree>
    <p:extLst>
      <p:ext uri="{BB962C8B-B14F-4D97-AF65-F5344CB8AC3E}">
        <p14:creationId xmlns:p14="http://schemas.microsoft.com/office/powerpoint/2010/main" val="135714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items to the left marked by arrows are the factors to be considered at all steps of individualization (compound selection, initial dosing, and titration); additional factors where pertinent will be described.</a:t>
            </a:r>
          </a:p>
          <a:p>
            <a:endParaRPr lang="en-US" dirty="0"/>
          </a:p>
          <a:p>
            <a:r>
              <a:rPr lang="en-US" dirty="0"/>
              <a:t>The items numbered are the sections that we will discuss and review, working back through steps 1 through 5 for each of our two worked examples.</a:t>
            </a:r>
          </a:p>
          <a:p>
            <a:endParaRPr lang="en-US" dirty="0"/>
          </a:p>
          <a:p>
            <a:r>
              <a:rPr lang="en-US" dirty="0"/>
              <a:t>The first worked example will analyze cycle design for a 26-year-old male model who has a photo shoot in 8 weeks, who will not "blast-and-cruise," and must maintain his above-average but not bodybuilder-level muscle mass after the cycle.</a:t>
            </a:r>
          </a:p>
          <a:p>
            <a:endParaRPr lang="en-US" dirty="0"/>
          </a:p>
          <a:p>
            <a:r>
              <a:rPr lang="en-US" dirty="0"/>
              <a:t>The second worked example will analyze cycle design for a 26-year-old female NPC wellness competitor with realistic aspirations of attaining a pro card within the next 4 months, who has her next show in 16 weeks.</a:t>
            </a:r>
          </a:p>
          <a:p>
            <a:endParaRPr lang="en-US" dirty="0"/>
          </a:p>
          <a:p>
            <a:r>
              <a:rPr lang="en-US" dirty="0"/>
              <a:t>After applying these two worked examples, we will move on to a Q&amp;A session, where I will answer questions relating to the presentation!</a:t>
            </a:r>
          </a:p>
        </p:txBody>
      </p:sp>
      <p:sp>
        <p:nvSpPr>
          <p:cNvPr id="4" name="Slide Number Placeholder 3"/>
          <p:cNvSpPr>
            <a:spLocks noGrp="1"/>
          </p:cNvSpPr>
          <p:nvPr>
            <p:ph type="sldNum" sz="quarter" idx="5"/>
          </p:nvPr>
        </p:nvSpPr>
        <p:spPr/>
        <p:txBody>
          <a:bodyPr/>
          <a:lstStyle/>
          <a:p>
            <a:fld id="{5A56BBA4-6724-8749-9F00-96A946B86144}" type="slidenum">
              <a:rPr lang="en-US" smtClean="0"/>
              <a:t>2</a:t>
            </a:fld>
            <a:endParaRPr lang="en-US"/>
          </a:p>
        </p:txBody>
      </p:sp>
    </p:spTree>
    <p:extLst>
      <p:ext uri="{BB962C8B-B14F-4D97-AF65-F5344CB8AC3E}">
        <p14:creationId xmlns:p14="http://schemas.microsoft.com/office/powerpoint/2010/main" val="41811833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Individualization of compound (i.e., selection) and dose (i.e., initial, and the rate of titration or increase/decrease) depends on a Risk Tolerance assessment of discrete Push &amp; Pull Factors. Push Factors are those that beckon for more risk and Pull are those that beckon for less risk. Risk Tolerance for each individual depends on these dependencies: {{list}}</a:t>
            </a:r>
          </a:p>
        </p:txBody>
      </p:sp>
      <p:sp>
        <p:nvSpPr>
          <p:cNvPr id="4" name="Slide Number Placeholder 3"/>
          <p:cNvSpPr>
            <a:spLocks noGrp="1"/>
          </p:cNvSpPr>
          <p:nvPr>
            <p:ph type="sldNum" sz="quarter" idx="5"/>
          </p:nvPr>
        </p:nvSpPr>
        <p:spPr/>
        <p:txBody>
          <a:bodyPr/>
          <a:lstStyle/>
          <a:p>
            <a:fld id="{5A56BBA4-6724-8749-9F00-96A946B86144}" type="slidenum">
              <a:rPr lang="en-US" smtClean="0"/>
              <a:t>3</a:t>
            </a:fld>
            <a:endParaRPr lang="en-US"/>
          </a:p>
        </p:txBody>
      </p:sp>
    </p:spTree>
    <p:extLst>
      <p:ext uri="{BB962C8B-B14F-4D97-AF65-F5344CB8AC3E}">
        <p14:creationId xmlns:p14="http://schemas.microsoft.com/office/powerpoint/2010/main" val="887639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assess risk tolerance, I rely on proprietary materials that I have build that include an Individualized Cardiovascular Disease Risk Profile, my methods for Objective-Oriented Planning and Monitoring of Body Composition, and Basic Health Self-Monitoring for Long-Term AAS Users. Those who I coach are familiar with the application of these in the work that I do for them.</a:t>
            </a:r>
          </a:p>
          <a:p>
            <a:endParaRPr lang="en-US" dirty="0"/>
          </a:p>
          <a:p>
            <a:r>
              <a:rPr lang="en-US" dirty="0"/>
              <a:t>On the left is a tree whose branches are Pull Factors, or those that call for a more risk-averse compound selection &amp; dosing; and the tree on the right's </a:t>
            </a:r>
            <a:r>
              <a:rPr lang="en-US" dirty="0" err="1"/>
              <a:t>brances</a:t>
            </a:r>
            <a:r>
              <a:rPr lang="en-US" dirty="0"/>
              <a:t> are Push Factors that call for more risk in compound selection &amp; dosing. {{list items, discuss}}</a:t>
            </a:r>
          </a:p>
        </p:txBody>
      </p:sp>
      <p:sp>
        <p:nvSpPr>
          <p:cNvPr id="4" name="Slide Number Placeholder 3"/>
          <p:cNvSpPr>
            <a:spLocks noGrp="1"/>
          </p:cNvSpPr>
          <p:nvPr>
            <p:ph type="sldNum" sz="quarter" idx="5"/>
          </p:nvPr>
        </p:nvSpPr>
        <p:spPr/>
        <p:txBody>
          <a:bodyPr/>
          <a:lstStyle/>
          <a:p>
            <a:fld id="{5A56BBA4-6724-8749-9F00-96A946B86144}" type="slidenum">
              <a:rPr lang="en-US" smtClean="0"/>
              <a:t>4</a:t>
            </a:fld>
            <a:endParaRPr lang="en-US"/>
          </a:p>
        </p:txBody>
      </p:sp>
    </p:spTree>
    <p:extLst>
      <p:ext uri="{BB962C8B-B14F-4D97-AF65-F5344CB8AC3E}">
        <p14:creationId xmlns:p14="http://schemas.microsoft.com/office/powerpoint/2010/main" val="557789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process of compound selection and dosing contains three steps:</a:t>
            </a:r>
          </a:p>
          <a:p>
            <a:endParaRPr lang="en-US" dirty="0"/>
          </a:p>
          <a:p>
            <a:r>
              <a:rPr lang="en-US" dirty="0"/>
              <a:t>First, at the base, are the considerations that are weighed in selecting compound. Sex, for example if the individual is female, is a paramount consideration: a risk-averse approach must be taken on all steps. Androgens are male sex hormones, and the female HPG axis and female hormones, estrogen and progesterone, are particularly sensitive to androgens. The male HPG axis is more resilient in this regard because it is a male system.</a:t>
            </a:r>
          </a:p>
          <a:p>
            <a:endParaRPr lang="en-US" dirty="0"/>
          </a:p>
          <a:p>
            <a:r>
              <a:rPr lang="en-US" dirty="0"/>
              <a:t>The objective, or overarching time-bounded goal, is either cutting, </a:t>
            </a:r>
            <a:r>
              <a:rPr lang="en-US" dirty="0" err="1"/>
              <a:t>recomping</a:t>
            </a:r>
            <a:r>
              <a:rPr lang="en-US" dirty="0"/>
              <a:t>, or bulking.</a:t>
            </a:r>
          </a:p>
          <a:p>
            <a:endParaRPr lang="en-US" dirty="0"/>
          </a:p>
          <a:p>
            <a:r>
              <a:rPr lang="en-US" dirty="0"/>
              <a:t>Risk tolerance weighs the pull vs. push factors.</a:t>
            </a:r>
          </a:p>
          <a:p>
            <a:endParaRPr lang="en-US" dirty="0"/>
          </a:p>
          <a:p>
            <a:r>
              <a:rPr lang="en-US" dirty="0"/>
              <a:t>...</a:t>
            </a:r>
          </a:p>
        </p:txBody>
      </p:sp>
      <p:sp>
        <p:nvSpPr>
          <p:cNvPr id="4" name="Slide Number Placeholder 3"/>
          <p:cNvSpPr>
            <a:spLocks noGrp="1"/>
          </p:cNvSpPr>
          <p:nvPr>
            <p:ph type="sldNum" sz="quarter" idx="5"/>
          </p:nvPr>
        </p:nvSpPr>
        <p:spPr/>
        <p:txBody>
          <a:bodyPr/>
          <a:lstStyle/>
          <a:p>
            <a:fld id="{5A56BBA4-6724-8749-9F00-96A946B86144}" type="slidenum">
              <a:rPr lang="en-US" smtClean="0"/>
              <a:t>5</a:t>
            </a:fld>
            <a:endParaRPr lang="en-US"/>
          </a:p>
        </p:txBody>
      </p:sp>
    </p:spTree>
    <p:extLst>
      <p:ext uri="{BB962C8B-B14F-4D97-AF65-F5344CB8AC3E}">
        <p14:creationId xmlns:p14="http://schemas.microsoft.com/office/powerpoint/2010/main" val="15709665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Efficacy: long-term load monitoring &amp; management of intensity leads to predictable results, oriented at progressive overload</a:t>
            </a:r>
          </a:p>
          <a:p>
            <a:r>
              <a:rPr lang="en-US" dirty="0"/>
              <a:t>Tolerability:</a:t>
            </a:r>
          </a:p>
          <a:p>
            <a:r>
              <a:rPr lang="en-US" dirty="0"/>
              <a:t>1. Masculinization: can be assessed by a Voice Pitch Analyzer app (rapid, nongenomic effect; dysphonia)</a:t>
            </a:r>
          </a:p>
          <a:p>
            <a:r>
              <a:rPr lang="en-US" dirty="0"/>
              <a:t>2. CVD parameters, e.g., blood pressure</a:t>
            </a:r>
          </a:p>
          <a:p>
            <a:r>
              <a:rPr lang="en-US" dirty="0"/>
              <a:t>3. Bloodwork parameters, e.g., lipids, Apo </a:t>
            </a:r>
            <a:r>
              <a:rPr lang="en-US" dirty="0" err="1"/>
              <a:t>B:Apo</a:t>
            </a:r>
            <a:r>
              <a:rPr lang="en-US" dirty="0"/>
              <a:t> A1, GGT</a:t>
            </a:r>
          </a:p>
          <a:p>
            <a:r>
              <a:rPr lang="en-US" dirty="0"/>
              <a:t>4. Toxicity symptoms (proprietary materials)</a:t>
            </a:r>
          </a:p>
          <a:p>
            <a:r>
              <a:rPr lang="en-US" dirty="0"/>
              <a:t>5. Anger/Hostility (proprietary materials)</a:t>
            </a:r>
          </a:p>
          <a:p>
            <a:r>
              <a:rPr lang="en-US" dirty="0"/>
              <a:t>6. Appetite/Hunger (proprietary materials)</a:t>
            </a:r>
          </a:p>
          <a:p>
            <a:r>
              <a:rPr lang="en-US" dirty="0"/>
              <a:t>7. Fertility &amp; Endogenous T</a:t>
            </a:r>
          </a:p>
          <a:p>
            <a:r>
              <a:rPr lang="en-US" dirty="0"/>
              <a:t>8. Misc. Sexual Wellness</a:t>
            </a:r>
          </a:p>
        </p:txBody>
      </p:sp>
      <p:sp>
        <p:nvSpPr>
          <p:cNvPr id="4" name="Slide Number Placeholder 3"/>
          <p:cNvSpPr>
            <a:spLocks noGrp="1"/>
          </p:cNvSpPr>
          <p:nvPr>
            <p:ph type="sldNum" sz="quarter" idx="5"/>
          </p:nvPr>
        </p:nvSpPr>
        <p:spPr/>
        <p:txBody>
          <a:bodyPr/>
          <a:lstStyle/>
          <a:p>
            <a:fld id="{5A56BBA4-6724-8749-9F00-96A946B86144}" type="slidenum">
              <a:rPr lang="en-US" smtClean="0"/>
              <a:t>6</a:t>
            </a:fld>
            <a:endParaRPr lang="en-US"/>
          </a:p>
        </p:txBody>
      </p:sp>
    </p:spTree>
    <p:extLst>
      <p:ext uri="{BB962C8B-B14F-4D97-AF65-F5344CB8AC3E}">
        <p14:creationId xmlns:p14="http://schemas.microsoft.com/office/powerpoint/2010/main" val="3346798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Favorable combinations can be grouped into those that are synergistic (greater than additive; 1 + 1 &gt; 2), complementary (opposite, such that combination yields a "middling out" of behavior; 1 + -1 = 0), or merely additive (everything else; 1 + 1 = 2).</a:t>
            </a:r>
            <a:br>
              <a:rPr lang="en-US" dirty="0"/>
            </a:br>
            <a:br>
              <a:rPr lang="en-US" dirty="0"/>
            </a:br>
            <a:r>
              <a:rPr lang="en-US" b="1" dirty="0"/>
              <a:t>Synergistic combinations</a:t>
            </a:r>
            <a:r>
              <a:rPr lang="en-US" dirty="0"/>
              <a:t> are those that bring about a biological effect (e.g., muscle accrual) that is the result of multiple mechanisms (e.g., </a:t>
            </a:r>
            <a:r>
              <a:rPr lang="en-US" dirty="0" err="1"/>
              <a:t>anticatabolism</a:t>
            </a:r>
            <a:r>
              <a:rPr lang="en-US" dirty="0"/>
              <a:t> &amp; protein synthesis, etc.) and/or pathways (e.g., MuRF1 &amp; atrogin-1 vs. GR expression, WISP-2 vs. IGF-</a:t>
            </a:r>
            <a:r>
              <a:rPr lang="en-US" dirty="0" err="1"/>
              <a:t>IEb</a:t>
            </a:r>
            <a:r>
              <a:rPr lang="en-US" dirty="0"/>
              <a:t> activity, etc.) by </a:t>
            </a:r>
            <a:r>
              <a:rPr lang="en-US" i="1" dirty="0"/>
              <a:t>different </a:t>
            </a:r>
            <a:r>
              <a:rPr lang="en-US" dirty="0"/>
              <a:t>mechanisms and/or pathways, resulting in a greater than additive effects.</a:t>
            </a:r>
            <a:br>
              <a:rPr lang="en-US" dirty="0"/>
            </a:br>
            <a:r>
              <a:rPr lang="en-US" dirty="0"/>
              <a:t>* Total AAS dose does not reflect effects where synergistic combinations are used.</a:t>
            </a:r>
            <a:br>
              <a:rPr lang="en-US" dirty="0"/>
            </a:br>
            <a:r>
              <a:rPr lang="en-US" dirty="0"/>
              <a:t>* A higher # of AAS used, if synergistic, would be expected to be </a:t>
            </a:r>
            <a:r>
              <a:rPr lang="en-US" u="sng" dirty="0"/>
              <a:t>less</a:t>
            </a:r>
            <a:r>
              <a:rPr lang="en-US" dirty="0"/>
              <a:t> harmful &amp; healthier than just ramping up total AAS dose of merely additive AAS combinations where it is used to reduce total AAS dose.</a:t>
            </a:r>
            <a:br>
              <a:rPr lang="en-US" dirty="0"/>
            </a:br>
            <a:r>
              <a:rPr lang="en-US" dirty="0"/>
              <a:t>* Indeed, that is borne out by the HAARLEM trial data. There was a positive correlation between AAS weekly dose &amp; LV mass, intraventricular end-diastolic septal thickness, and left ventricular end-diastolic posterior wall thickness &amp; AAS dose was negatively correlated with E/e' septal. The # of AAS used was negatively associated (so more compounds means lower values of) left ventricular end-diastolic volume 3D &amp; left ventricular end-systolic volume 3D (mL) post-cycle. Conversely, combination of </a:t>
            </a:r>
            <a:r>
              <a:rPr lang="en-US" dirty="0" err="1"/>
              <a:t>rhGH</a:t>
            </a:r>
            <a:r>
              <a:rPr lang="en-US" dirty="0"/>
              <a:t> &amp; AAS resulted in higher eft ventricular end-diastolic volume 3D &amp; left ventricular end-systolic volume 3D (mL) post-cycle.</a:t>
            </a:r>
            <a:br>
              <a:rPr lang="en-US" dirty="0"/>
            </a:br>
            <a:br>
              <a:rPr lang="en-US" dirty="0"/>
            </a:br>
            <a:r>
              <a:rPr lang="en-US" b="1" dirty="0"/>
              <a:t>Complementary combinations </a:t>
            </a:r>
            <a:r>
              <a:rPr lang="en-US" dirty="0"/>
              <a:t>are those for which each effect acts in opposition to the other, such that their combination results in a "middling out" of behavior. For example, </a:t>
            </a:r>
            <a:r>
              <a:rPr lang="en-US" dirty="0" err="1"/>
              <a:t>aromatizable</a:t>
            </a:r>
            <a:r>
              <a:rPr lang="en-US" dirty="0"/>
              <a:t> &amp; nonaromatizable androgen, combined appropriately, will result in neither net antiestrogenic nor estrogenic effects, such that tolerability is maintained. For example, combination of AAS to modulate the comfort of joints ("dry" + "wet" = robust).</a:t>
            </a:r>
            <a:br>
              <a:rPr lang="en-US" dirty="0"/>
            </a:br>
            <a:br>
              <a:rPr lang="en-US" dirty="0"/>
            </a:br>
            <a:r>
              <a:rPr lang="en-US" b="1" dirty="0"/>
              <a:t>Additive combinations </a:t>
            </a:r>
            <a:r>
              <a:rPr lang="en-US" dirty="0"/>
              <a:t>are the remainder - everything else. These are the result of similar effects between AAS, acting via the </a:t>
            </a:r>
            <a:r>
              <a:rPr lang="en-US" i="1" dirty="0"/>
              <a:t>same</a:t>
            </a:r>
            <a:r>
              <a:rPr lang="en-US" dirty="0"/>
              <a:t> mechanisms and/or pathways. Total dose (mg/week) reflects biological effects of combinations of AAS whose features are basically identical or functionally equivalent, and is a rough proxy for systemic effects after factoring in AR potency.</a:t>
            </a:r>
            <a:br>
              <a:rPr lang="en-US" dirty="0"/>
            </a:br>
            <a:br>
              <a:rPr lang="en-US" dirty="0"/>
            </a:br>
            <a:r>
              <a:rPr lang="en-US" b="1" dirty="0"/>
              <a:t>Important Factors that Affect Total AAS Dose (mg/week) as a Proxy for Systemic or Tissue-Level Effects</a:t>
            </a:r>
            <a:br>
              <a:rPr lang="en-US" b="1" dirty="0"/>
            </a:br>
            <a:br>
              <a:rPr lang="en-US" b="1" dirty="0"/>
            </a:br>
            <a:r>
              <a:rPr lang="en-US" b="1" dirty="0"/>
              <a:t>Appropriateness of mg/week as a unit of measure</a:t>
            </a:r>
            <a:br>
              <a:rPr lang="en-US" dirty="0"/>
            </a:br>
            <a:r>
              <a:rPr lang="en-US" dirty="0"/>
              <a:t>Rather than weekly dose as mg/week, </a:t>
            </a:r>
            <a:r>
              <a:rPr lang="en-US" u="sng" dirty="0"/>
              <a:t>dose</a:t>
            </a:r>
            <a:r>
              <a:rPr lang="en-US" dirty="0"/>
              <a:t> as time × </a:t>
            </a:r>
            <a:r>
              <a:rPr lang="en-US" dirty="0" err="1"/>
              <a:t>fAUC</a:t>
            </a:r>
            <a:r>
              <a:rPr lang="en-US" dirty="0"/>
              <a:t>, e.g., in units 168 h </a:t>
            </a:r>
            <a:r>
              <a:rPr lang="en-US" dirty="0" err="1"/>
              <a:t>fAUC</a:t>
            </a:r>
            <a:r>
              <a:rPr lang="en-US" dirty="0"/>
              <a:t> (nmol h/L), more adequately describes biological effects.</a:t>
            </a:r>
            <a:br>
              <a:rPr lang="en-US" dirty="0"/>
            </a:br>
            <a:br>
              <a:rPr lang="en-US" dirty="0"/>
            </a:br>
            <a:r>
              <a:rPr lang="en-US" b="1" dirty="0"/>
              <a:t>The dose/response curve (total AAS dose vs. LBM)</a:t>
            </a:r>
            <a:br>
              <a:rPr lang="en-US" dirty="0"/>
            </a:br>
            <a:r>
              <a:rPr lang="en-US" dirty="0"/>
              <a:t>Forbes</a:t>
            </a:r>
            <a:endParaRPr lang="en-US" dirty="0">
              <a:effectLst/>
            </a:endParaRPr>
          </a:p>
          <a:p>
            <a:br>
              <a:rPr lang="en-US" dirty="0"/>
            </a:br>
            <a:br>
              <a:rPr lang="en-US" dirty="0"/>
            </a:br>
            <a:r>
              <a:rPr lang="en-US" dirty="0"/>
              <a:t>If AR is the sole mode of AAS action, AAS logarithmic dose/response curve should be S-shaped meaning that this dose/response would be plotted as a curve flat at both high &amp; low doses &amp; approximately linear at moderate doses... but for doses 100 - 1,000 mg/</a:t>
            </a:r>
            <a:r>
              <a:rPr lang="en-US" dirty="0" err="1"/>
              <a:t>wk</a:t>
            </a:r>
            <a:r>
              <a:rPr lang="en-US" dirty="0"/>
              <a:t>, the graph remains linear (the </a:t>
            </a:r>
            <a:r>
              <a:rPr lang="en-US" i="1" dirty="0"/>
              <a:t>assumed</a:t>
            </a:r>
            <a:r>
              <a:rPr lang="en-US" dirty="0"/>
              <a:t> nonlinear portion indicated by an asterisk in the above graph was indicated by a comment that this was not actually shown by the results).</a:t>
            </a:r>
            <a:br>
              <a:rPr lang="en-US" dirty="0"/>
            </a:br>
            <a:br>
              <a:rPr lang="en-US" dirty="0"/>
            </a:br>
            <a:r>
              <a:rPr lang="en-US" b="1" dirty="0"/>
              <a:t>AR Regulation</a:t>
            </a:r>
            <a:br>
              <a:rPr lang="en-US" dirty="0"/>
            </a:br>
            <a:r>
              <a:rPr lang="en-US" dirty="0"/>
              <a:t>In skeletal muscle, AR density is ~ 3 </a:t>
            </a:r>
            <a:r>
              <a:rPr lang="en-US" dirty="0" err="1"/>
              <a:t>nM</a:t>
            </a:r>
            <a:r>
              <a:rPr lang="en-US" dirty="0"/>
              <a:t>/kg. A mere 2.5 mg oxandrolone tablet provides ~ 8,000 </a:t>
            </a:r>
            <a:r>
              <a:rPr lang="en-US" dirty="0" err="1"/>
              <a:t>nM</a:t>
            </a:r>
            <a:r>
              <a:rPr lang="en-US" dirty="0"/>
              <a:t> androgen. Since the AR must form dimers (before translation of AR-associated mRNA) &amp; together bind 1 mol AAS, then if, hypothetically, 100 mg T binds 71% AR, then the square of the % reflects AR activation (i.e., 50% activation).</a:t>
            </a:r>
            <a:br>
              <a:rPr lang="en-US" dirty="0"/>
            </a:br>
            <a:br>
              <a:rPr lang="en-US" dirty="0"/>
            </a:br>
            <a:r>
              <a:rPr lang="en-US" dirty="0"/>
              <a:t>But this is still insufficient to explain the difference between this AAS vs. LBM dose/response curve vis-à-vis different combinations ("stacks") of AAS.</a:t>
            </a:r>
            <a:br>
              <a:rPr lang="en-US" dirty="0"/>
            </a:br>
            <a:br>
              <a:rPr lang="en-US" dirty="0"/>
            </a:br>
            <a:r>
              <a:rPr lang="en-US" dirty="0"/>
              <a:t>Factors that regulate AR include:</a:t>
            </a:r>
            <a:br>
              <a:rPr lang="en-US" dirty="0"/>
            </a:br>
            <a:r>
              <a:rPr lang="en-US" dirty="0"/>
              <a:t>* AAS dose (increasing doses of AAS increases the # of AR in skeletal muscle)</a:t>
            </a:r>
            <a:br>
              <a:rPr lang="en-US" dirty="0"/>
            </a:br>
            <a:r>
              <a:rPr lang="en-US" dirty="0"/>
              <a:t>* Increased translational capacity (increased AR mRNA synthesis by increased ribosomal biogenesis)</a:t>
            </a:r>
            <a:br>
              <a:rPr lang="en-US" dirty="0"/>
            </a:br>
            <a:br>
              <a:rPr lang="en-US" dirty="0"/>
            </a:br>
            <a:r>
              <a:rPr lang="en-US" b="1" dirty="0"/>
              <a:t>Non-AR Mechanisms</a:t>
            </a:r>
            <a:br>
              <a:rPr lang="en-US" dirty="0"/>
            </a:br>
            <a:r>
              <a:rPr lang="en-US" dirty="0"/>
              <a:t>These include, </a:t>
            </a:r>
            <a:r>
              <a:rPr lang="en-US" dirty="0" err="1"/>
              <a:t>nonexhaustively</a:t>
            </a:r>
            <a:r>
              <a:rPr lang="en-US" dirty="0"/>
              <a:t>:</a:t>
            </a:r>
            <a:br>
              <a:rPr lang="en-US" dirty="0"/>
            </a:br>
            <a:r>
              <a:rPr lang="en-US" dirty="0"/>
              <a:t>* tethering to other transcription factors thereby influencing expression of genes without response elements in their promoters</a:t>
            </a:r>
            <a:br>
              <a:rPr lang="en-US" dirty="0"/>
            </a:br>
            <a:r>
              <a:rPr lang="en-US" dirty="0"/>
              <a:t>* engaging signal transduction pathways (e.g., PI3K/Akt, IGF-I, etc.) including activation of protein kinases, thereby modulating cellular responses to androgens</a:t>
            </a:r>
            <a:br>
              <a:rPr lang="en-US" dirty="0"/>
            </a:br>
            <a:r>
              <a:rPr lang="en-US" dirty="0"/>
              <a:t>* cell surface membrane-bound receptors (e.g., GPCRs) that typically modulate, e.g., Ca²⁺ uptake</a:t>
            </a:r>
            <a:br>
              <a:rPr lang="en-US" dirty="0"/>
            </a:br>
            <a:r>
              <a:rPr lang="en-US" dirty="0"/>
              <a:t>* </a:t>
            </a:r>
            <a:r>
              <a:rPr lang="en-US" b="1" dirty="0"/>
              <a:t>non-ligand-dependent mechanisms</a:t>
            </a:r>
            <a:br>
              <a:rPr lang="en-US" b="1" dirty="0"/>
            </a:br>
            <a:br>
              <a:rPr lang="en-US" b="1" dirty="0"/>
            </a:br>
            <a:r>
              <a:rPr lang="en-US" b="1" dirty="0"/>
              <a:t>Illustration of IGF-I-mediated anabolism (a non-ligand-dependent mechanism)</a:t>
            </a:r>
            <a:br>
              <a:rPr lang="en-US" dirty="0"/>
            </a:br>
            <a:r>
              <a:rPr lang="en-US" dirty="0"/>
              <a:t>Consider the non-ligand-dependent IGF-I-mediated anabolism of androgen (e.g., Testosterone), due in (small) part to aromatization and in (large) part to local muscle activity of IGF-I isoforms.</a:t>
            </a:r>
            <a:br>
              <a:rPr lang="en-US" dirty="0"/>
            </a:br>
            <a:br>
              <a:rPr lang="en-US" dirty="0"/>
            </a:br>
            <a:r>
              <a:rPr lang="en-US" dirty="0"/>
              <a:t>Mediated centrally (lack of AR in CNS reduces serum IGF-I) &amp; by aromatization, Testosterone increases GH secretion, thereby increasing </a:t>
            </a:r>
            <a:r>
              <a:rPr lang="en-US" dirty="0" err="1"/>
              <a:t>sytemic</a:t>
            </a:r>
            <a:r>
              <a:rPr lang="en-US" dirty="0"/>
              <a:t>/circulating IGF-I (liver-secreted). This circulating GH &amp; IGF-I plays only a minor role in AAS anabolism. Local IGF-I activity in skeletal muscle (</a:t>
            </a:r>
            <a:r>
              <a:rPr lang="en-US" dirty="0" err="1"/>
              <a:t>mIGF</a:t>
            </a:r>
            <a:r>
              <a:rPr lang="en-US" dirty="0"/>
              <a:t>-I) is more important.</a:t>
            </a:r>
            <a:br>
              <a:rPr lang="en-US" dirty="0"/>
            </a:br>
            <a:r>
              <a:rPr lang="en-US" dirty="0"/>
              <a:t>* Testosterone increases muscle IGF-I activity more than Trenbolone, but Trenbolone increases satellite cell responsiveness to muscle IGF-I dramatically (doing more with less).</a:t>
            </a:r>
            <a:br>
              <a:rPr lang="en-US" dirty="0"/>
            </a:br>
            <a:r>
              <a:rPr lang="en-US" dirty="0"/>
              <a:t>Human skeletal muscle expresses 2 IGF-I splice variants:</a:t>
            </a:r>
            <a:br>
              <a:rPr lang="en-US" dirty="0"/>
            </a:br>
            <a:r>
              <a:rPr lang="en-US" dirty="0"/>
              <a:t>* IGF-</a:t>
            </a:r>
            <a:r>
              <a:rPr lang="en-US" dirty="0" err="1"/>
              <a:t>IEa</a:t>
            </a:r>
            <a:r>
              <a:rPr lang="en-US" dirty="0"/>
              <a:t> (similar to systemic/circulating IGF-I, liver-secreted); increases myoblast differentiation to myotubes (lesser effect on proliferation)</a:t>
            </a:r>
            <a:br>
              <a:rPr lang="en-US" dirty="0"/>
            </a:br>
            <a:r>
              <a:rPr lang="en-US" dirty="0"/>
              <a:t>* IGF-</a:t>
            </a:r>
            <a:r>
              <a:rPr lang="en-US" dirty="0" err="1"/>
              <a:t>IEc</a:t>
            </a:r>
            <a:r>
              <a:rPr lang="en-US" dirty="0"/>
              <a:t> (MGF): mechanosensitive muscular IGF-I isoform; stimulates proliferation and inhibits terminal differentiation.</a:t>
            </a:r>
            <a:br>
              <a:rPr lang="en-US" dirty="0"/>
            </a:br>
            <a:br>
              <a:rPr lang="en-US" dirty="0"/>
            </a:br>
            <a:r>
              <a:rPr lang="en-US" dirty="0"/>
              <a:t>IGF-I stimulation of muscle mass relies on increased MPS (muscle protein synthesis) &amp; myogenesis (muscle regeneration, as opposed to remodeling) &amp; decreased proteolysis (protein breakdown) &amp; apoptosis (cell death).</a:t>
            </a:r>
          </a:p>
        </p:txBody>
      </p:sp>
      <p:sp>
        <p:nvSpPr>
          <p:cNvPr id="4" name="Slide Number Placeholder 3"/>
          <p:cNvSpPr>
            <a:spLocks noGrp="1"/>
          </p:cNvSpPr>
          <p:nvPr>
            <p:ph type="sldNum" sz="quarter" idx="5"/>
          </p:nvPr>
        </p:nvSpPr>
        <p:spPr/>
        <p:txBody>
          <a:bodyPr/>
          <a:lstStyle/>
          <a:p>
            <a:fld id="{5A56BBA4-6724-8749-9F00-96A946B86144}" type="slidenum">
              <a:rPr lang="en-US" smtClean="0"/>
              <a:t>7</a:t>
            </a:fld>
            <a:endParaRPr lang="en-US"/>
          </a:p>
        </p:txBody>
      </p:sp>
    </p:spTree>
    <p:extLst>
      <p:ext uri="{BB962C8B-B14F-4D97-AF65-F5344CB8AC3E}">
        <p14:creationId xmlns:p14="http://schemas.microsoft.com/office/powerpoint/2010/main" val="16188439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A56BBA4-6724-8749-9F00-96A946B86144}" type="slidenum">
              <a:rPr lang="en-US" smtClean="0"/>
              <a:t>8</a:t>
            </a:fld>
            <a:endParaRPr lang="en-US"/>
          </a:p>
        </p:txBody>
      </p:sp>
    </p:spTree>
    <p:extLst>
      <p:ext uri="{BB962C8B-B14F-4D97-AF65-F5344CB8AC3E}">
        <p14:creationId xmlns:p14="http://schemas.microsoft.com/office/powerpoint/2010/main" val="41924695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Anavar (Oxandrolone) is a 5</a:t>
            </a:r>
            <a:r>
              <a:rPr lang="el-GR" dirty="0"/>
              <a:t>α-</a:t>
            </a:r>
            <a:r>
              <a:rPr lang="en-US" dirty="0"/>
              <a:t>androstan-3-one, non-</a:t>
            </a:r>
            <a:r>
              <a:rPr lang="en-US" dirty="0" err="1"/>
              <a:t>aromatizable</a:t>
            </a:r>
            <a:r>
              <a:rPr lang="en-US" dirty="0"/>
              <a:t> &amp; non-5</a:t>
            </a:r>
            <a:r>
              <a:rPr lang="el-GR" dirty="0"/>
              <a:t>α-</a:t>
            </a:r>
            <a:r>
              <a:rPr lang="en-US" dirty="0"/>
              <a:t>reducible. Its particular unique property is hepatic ketosis, preferentially using fat for fuel in the liver, that results in preferential reductions to central adiposity (i.e., the love handles and abdominal depots) most problematic for men.</a:t>
            </a:r>
          </a:p>
          <a:p>
            <a:br>
              <a:rPr lang="en-US" dirty="0"/>
            </a:br>
            <a:r>
              <a:rPr lang="en-US" dirty="0"/>
              <a:t>In combination, this cycle results in a hardened physique with substantial fat loss (far &gt; than is explained by the increased metabolic cost of skeletal muscle) and substantial muscle gain, with tissue-selective antiestrogenic action, during caloric restriction or surplus. Test's 5</a:t>
            </a:r>
            <a:r>
              <a:rPr lang="el-GR" dirty="0"/>
              <a:t>α-</a:t>
            </a:r>
            <a:r>
              <a:rPr lang="en-US" dirty="0"/>
              <a:t>reduction to DHT provides for basal sexual function. Its increasing systemic IGF-I provides for total-body growth (mitotic and myogenic). Its anticatabolic effects are synergistic by working by different systems as </a:t>
            </a:r>
            <a:r>
              <a:rPr lang="en-US" dirty="0" err="1"/>
              <a:t>Tren's</a:t>
            </a:r>
            <a:r>
              <a:rPr lang="en-US" dirty="0"/>
              <a:t>. </a:t>
            </a:r>
            <a:r>
              <a:rPr lang="en-US" dirty="0" err="1"/>
              <a:t>Tren</a:t>
            </a:r>
            <a:r>
              <a:rPr lang="en-US" dirty="0"/>
              <a:t> combines increased muscular/SC responsiveness to IGF-I ("doing more with less"). Mast's tissue-level estrogen modulation (preventing uptake of estrogens into cells) controls excessive aromatic product (estradiol) activity from Test. Anavar's hepatic ketogenic mechanism preferentially uses fat for fuel, reducing FFAs in circulation, reducing insulin resistance and reducing lipid droplet content via esterification, uptake, and storage in fat cells. There is synergy between all of these features.</a:t>
            </a:r>
          </a:p>
        </p:txBody>
      </p:sp>
      <p:sp>
        <p:nvSpPr>
          <p:cNvPr id="4" name="Slide Number Placeholder 3"/>
          <p:cNvSpPr>
            <a:spLocks noGrp="1"/>
          </p:cNvSpPr>
          <p:nvPr>
            <p:ph type="sldNum" sz="quarter" idx="5"/>
          </p:nvPr>
        </p:nvSpPr>
        <p:spPr/>
        <p:txBody>
          <a:bodyPr/>
          <a:lstStyle/>
          <a:p>
            <a:fld id="{5A56BBA4-6724-8749-9F00-96A946B86144}" type="slidenum">
              <a:rPr lang="en-US" smtClean="0"/>
              <a:t>9</a:t>
            </a:fld>
            <a:endParaRPr lang="en-US"/>
          </a:p>
        </p:txBody>
      </p:sp>
    </p:spTree>
    <p:extLst>
      <p:ext uri="{BB962C8B-B14F-4D97-AF65-F5344CB8AC3E}">
        <p14:creationId xmlns:p14="http://schemas.microsoft.com/office/powerpoint/2010/main" val="2589656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9DC0E807-7F57-3C4B-9830-103CD67DCBBC}" type="datetime1">
              <a:rPr lang="en-US" smtClean="0"/>
              <a:t>8/30/24</a:t>
            </a:fld>
            <a:endParaRPr lang="en-US" dirty="0"/>
          </a:p>
        </p:txBody>
      </p:sp>
      <p:sp>
        <p:nvSpPr>
          <p:cNvPr id="8" name="Footer Placeholder 7"/>
          <p:cNvSpPr>
            <a:spLocks noGrp="1"/>
          </p:cNvSpPr>
          <p:nvPr>
            <p:ph type="ftr" sz="quarter" idx="11"/>
          </p:nvPr>
        </p:nvSpPr>
        <p:spPr/>
        <p:txBody>
          <a:bodyPr/>
          <a:lstStyle/>
          <a:p>
            <a:r>
              <a:rPr lang="en-US"/>
              <a:t>PRESENTED BY TYPE-IIX @ AMPOULETUDE.COM</a:t>
            </a:r>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D55BDB-F540-294D-9795-3338CDBDE2FF}" type="datetime1">
              <a:rPr lang="en-US" smtClean="0"/>
              <a:t>8/30/24</a:t>
            </a:fld>
            <a:endParaRPr lang="en-US" dirty="0"/>
          </a:p>
        </p:txBody>
      </p:sp>
      <p:sp>
        <p:nvSpPr>
          <p:cNvPr id="5" name="Footer Placeholder 4"/>
          <p:cNvSpPr>
            <a:spLocks noGrp="1"/>
          </p:cNvSpPr>
          <p:nvPr>
            <p:ph type="ftr" sz="quarter" idx="11"/>
          </p:nvPr>
        </p:nvSpPr>
        <p:spPr/>
        <p:txBody>
          <a:bodyPr/>
          <a:lstStyle/>
          <a:p>
            <a:r>
              <a:rPr lang="en-US"/>
              <a:t>PRESENTED BY TYPE-IIX @ AMPOULETUDE.COM</a:t>
            </a:r>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B906F9-E9F0-AF43-8027-9C902ECF02F5}" type="datetime1">
              <a:rPr lang="en-US" smtClean="0"/>
              <a:t>8/30/24</a:t>
            </a:fld>
            <a:endParaRPr lang="en-US" dirty="0"/>
          </a:p>
        </p:txBody>
      </p:sp>
      <p:sp>
        <p:nvSpPr>
          <p:cNvPr id="5" name="Footer Placeholder 4"/>
          <p:cNvSpPr>
            <a:spLocks noGrp="1"/>
          </p:cNvSpPr>
          <p:nvPr>
            <p:ph type="ftr" sz="quarter" idx="11"/>
          </p:nvPr>
        </p:nvSpPr>
        <p:spPr/>
        <p:txBody>
          <a:bodyPr/>
          <a:lstStyle/>
          <a:p>
            <a:r>
              <a:rPr lang="en-US"/>
              <a:t>PRESENTED BY TYPE-IIX @ AMPOULETUDE.COM</a:t>
            </a:r>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AF6A5E7-6CBD-EF42-A689-C6B8CE59B734}" type="datetime1">
              <a:rPr lang="en-US" smtClean="0"/>
              <a:t>8/30/24</a:t>
            </a:fld>
            <a:endParaRPr lang="en-US" dirty="0"/>
          </a:p>
        </p:txBody>
      </p:sp>
      <p:sp>
        <p:nvSpPr>
          <p:cNvPr id="8" name="Footer Placeholder 7"/>
          <p:cNvSpPr>
            <a:spLocks noGrp="1"/>
          </p:cNvSpPr>
          <p:nvPr>
            <p:ph type="ftr" sz="quarter" idx="11"/>
          </p:nvPr>
        </p:nvSpPr>
        <p:spPr/>
        <p:txBody>
          <a:bodyPr/>
          <a:lstStyle/>
          <a:p>
            <a:r>
              <a:rPr lang="en-US"/>
              <a:t>PRESENTED BY TYPE-IIX @ AMPOULETUDE.COM</a:t>
            </a:r>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CD8CAEB4-5BB0-C149-8E5D-9E8DDD463CF2}" type="datetime1">
              <a:rPr lang="en-US" smtClean="0"/>
              <a:t>8/30/24</a:t>
            </a:fld>
            <a:endParaRPr lang="en-US" dirty="0"/>
          </a:p>
        </p:txBody>
      </p:sp>
      <p:sp>
        <p:nvSpPr>
          <p:cNvPr id="8" name="Footer Placeholder 7"/>
          <p:cNvSpPr>
            <a:spLocks noGrp="1"/>
          </p:cNvSpPr>
          <p:nvPr>
            <p:ph type="ftr" sz="quarter" idx="11"/>
          </p:nvPr>
        </p:nvSpPr>
        <p:spPr/>
        <p:txBody>
          <a:bodyPr/>
          <a:lstStyle/>
          <a:p>
            <a:r>
              <a:rPr lang="en-US"/>
              <a:t>PRESENTED BY TYPE-IIX @ AMPOULETUDE.COM</a:t>
            </a:r>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4DF6E026-4374-0445-9E36-3E941B798104}" type="datetime1">
              <a:rPr lang="en-US" smtClean="0"/>
              <a:t>8/30/24</a:t>
            </a:fld>
            <a:endParaRPr lang="en-US" dirty="0"/>
          </a:p>
        </p:txBody>
      </p:sp>
      <p:sp>
        <p:nvSpPr>
          <p:cNvPr id="9" name="Footer Placeholder 8"/>
          <p:cNvSpPr>
            <a:spLocks noGrp="1"/>
          </p:cNvSpPr>
          <p:nvPr>
            <p:ph type="ftr" sz="quarter" idx="11"/>
          </p:nvPr>
        </p:nvSpPr>
        <p:spPr/>
        <p:txBody>
          <a:bodyPr/>
          <a:lstStyle/>
          <a:p>
            <a:r>
              <a:rPr lang="en-US"/>
              <a:t>PRESENTED BY TYPE-IIX @ AMPOULETUDE.COM</a:t>
            </a:r>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04E3407A-2952-1941-BADF-21F9901CA084}" type="datetime1">
              <a:rPr lang="en-US" smtClean="0"/>
              <a:t>8/30/24</a:t>
            </a:fld>
            <a:endParaRPr lang="en-US" dirty="0"/>
          </a:p>
        </p:txBody>
      </p:sp>
      <p:sp>
        <p:nvSpPr>
          <p:cNvPr id="8" name="Footer Placeholder 7"/>
          <p:cNvSpPr>
            <a:spLocks noGrp="1"/>
          </p:cNvSpPr>
          <p:nvPr>
            <p:ph type="ftr" sz="quarter" idx="11"/>
          </p:nvPr>
        </p:nvSpPr>
        <p:spPr/>
        <p:txBody>
          <a:bodyPr/>
          <a:lstStyle/>
          <a:p>
            <a:r>
              <a:rPr lang="en-US"/>
              <a:t>PRESENTED BY TYPE-IIX @ AMPOULETUDE.COM</a:t>
            </a:r>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6912F80-6469-AF4D-831C-BB597AFF9ADB}" type="datetime1">
              <a:rPr lang="en-US" smtClean="0"/>
              <a:t>8/30/24</a:t>
            </a:fld>
            <a:endParaRPr lang="en-US" dirty="0"/>
          </a:p>
        </p:txBody>
      </p:sp>
      <p:sp>
        <p:nvSpPr>
          <p:cNvPr id="4" name="Footer Placeholder 3"/>
          <p:cNvSpPr>
            <a:spLocks noGrp="1"/>
          </p:cNvSpPr>
          <p:nvPr>
            <p:ph type="ftr" sz="quarter" idx="11"/>
          </p:nvPr>
        </p:nvSpPr>
        <p:spPr/>
        <p:txBody>
          <a:bodyPr/>
          <a:lstStyle/>
          <a:p>
            <a:r>
              <a:rPr lang="en-US"/>
              <a:t>PRESENTED BY TYPE-IIX @ AMPOULETUDE.COM</a:t>
            </a:r>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5041BF-9912-AE4F-8B4D-F3CE048B3B78}" type="datetime1">
              <a:rPr lang="en-US" smtClean="0"/>
              <a:t>8/30/24</a:t>
            </a:fld>
            <a:endParaRPr lang="en-US" dirty="0"/>
          </a:p>
        </p:txBody>
      </p:sp>
      <p:sp>
        <p:nvSpPr>
          <p:cNvPr id="3" name="Footer Placeholder 2"/>
          <p:cNvSpPr>
            <a:spLocks noGrp="1"/>
          </p:cNvSpPr>
          <p:nvPr>
            <p:ph type="ftr" sz="quarter" idx="11"/>
          </p:nvPr>
        </p:nvSpPr>
        <p:spPr/>
        <p:txBody>
          <a:bodyPr/>
          <a:lstStyle/>
          <a:p>
            <a:r>
              <a:rPr lang="en-US"/>
              <a:t>PRESENTED BY TYPE-IIX @ AMPOULETUDE.COM</a:t>
            </a:r>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5818C8F4-3188-6E4D-B6AA-753FAE5D2012}" type="datetime1">
              <a:rPr lang="en-US" smtClean="0"/>
              <a:t>8/30/24</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r>
              <a:rPr lang="en-US"/>
              <a:t>PRESENTED BY TYPE-IIX @ AMPOULETUDE.COM</a:t>
            </a:r>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95604AAD-133B-A44D-9DC3-3654088E1A05}" type="datetime1">
              <a:rPr lang="en-US" smtClean="0"/>
              <a:t>8/30/24</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r>
              <a:rPr lang="en-US"/>
              <a:t>PRESENTED BY TYPE-IIX @ AMPOULETUDE.COM</a:t>
            </a:r>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4F83902E-6124-AC4D-AB83-2779658DF8A5}" type="datetime1">
              <a:rPr lang="en-US" smtClean="0"/>
              <a:t>8/30/24</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r>
              <a:rPr lang="en-US"/>
              <a:t>PRESENTED BY TYPE-IIX @ AMPOULETUDE.COM</a:t>
            </a:r>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ampouletude.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108A5-CE83-428D-66B7-8D99E9D0AA83}"/>
              </a:ext>
            </a:extLst>
          </p:cNvPr>
          <p:cNvSpPr>
            <a:spLocks noGrp="1"/>
          </p:cNvSpPr>
          <p:nvPr>
            <p:ph type="ctrTitle"/>
          </p:nvPr>
        </p:nvSpPr>
        <p:spPr/>
        <p:txBody>
          <a:bodyPr>
            <a:normAutofit/>
          </a:bodyPr>
          <a:lstStyle/>
          <a:p>
            <a:r>
              <a:rPr lang="en-US" dirty="0"/>
              <a:t>PRINCIPLES OF CYCLE DESIGN:</a:t>
            </a:r>
            <a:br>
              <a:rPr lang="en-US" dirty="0"/>
            </a:br>
            <a:r>
              <a:rPr lang="en-US" sz="2700" dirty="0">
                <a:solidFill>
                  <a:schemeClr val="bg2">
                    <a:lumMod val="60000"/>
                    <a:lumOff val="40000"/>
                  </a:schemeClr>
                </a:solidFill>
              </a:rPr>
              <a:t>AAS &amp; GROWTH FACTORS</a:t>
            </a:r>
            <a:endParaRPr lang="en-US" sz="2700" i="1" dirty="0">
              <a:solidFill>
                <a:schemeClr val="bg2">
                  <a:lumMod val="60000"/>
                  <a:lumOff val="40000"/>
                </a:schemeClr>
              </a:solidFill>
            </a:endParaRPr>
          </a:p>
        </p:txBody>
      </p:sp>
      <p:sp>
        <p:nvSpPr>
          <p:cNvPr id="3" name="Subtitle 2">
            <a:extLst>
              <a:ext uri="{FF2B5EF4-FFF2-40B4-BE49-F238E27FC236}">
                <a16:creationId xmlns:a16="http://schemas.microsoft.com/office/drawing/2014/main" id="{7BD926FB-EFF4-FC98-3AD9-763865A8CA3F}"/>
              </a:ext>
            </a:extLst>
          </p:cNvPr>
          <p:cNvSpPr>
            <a:spLocks noGrp="1"/>
          </p:cNvSpPr>
          <p:nvPr>
            <p:ph type="subTitle" idx="1"/>
          </p:nvPr>
        </p:nvSpPr>
        <p:spPr/>
        <p:txBody>
          <a:bodyPr/>
          <a:lstStyle/>
          <a:p>
            <a:r>
              <a:rPr lang="en-US" dirty="0">
                <a:effectLst>
                  <a:glow rad="4854">
                    <a:srgbClr val="0070C0"/>
                  </a:glow>
                  <a:outerShdw blurRad="50800" dist="50800" dir="5400000" algn="ctr" rotWithShape="0">
                    <a:schemeClr val="bg1"/>
                  </a:outerShdw>
                  <a:reflection stA="45000" endPos="6356" dist="50800" dir="5400000" sy="-100000" algn="bl" rotWithShape="0"/>
                </a:effectLst>
              </a:rPr>
              <a:t>TYPE-IIX</a:t>
            </a:r>
          </a:p>
          <a:p>
            <a:r>
              <a:rPr lang="en-US" sz="2300" b="1" dirty="0">
                <a:ln w="3175" cmpd="thickThin">
                  <a:solidFill>
                    <a:schemeClr val="bg1"/>
                  </a:solidFill>
                </a:ln>
                <a:solidFill>
                  <a:schemeClr val="tx1"/>
                </a:solidFill>
                <a:effectLst>
                  <a:glow rad="78419">
                    <a:schemeClr val="bg1">
                      <a:alpha val="40000"/>
                    </a:schemeClr>
                  </a:glow>
                </a:effectLst>
              </a:rPr>
              <a:t>31 August 2024 – Presented 11:00 AM EST</a:t>
            </a:r>
          </a:p>
          <a:p>
            <a:endParaRPr lang="en-US" dirty="0"/>
          </a:p>
        </p:txBody>
      </p:sp>
      <p:pic>
        <p:nvPicPr>
          <p:cNvPr id="5" name="Picture 4" descr="A logo of a medicine bottle&#10;&#10;Description automatically generated">
            <a:extLst>
              <a:ext uri="{FF2B5EF4-FFF2-40B4-BE49-F238E27FC236}">
                <a16:creationId xmlns:a16="http://schemas.microsoft.com/office/drawing/2014/main" id="{45F641BE-DE07-E177-A0CA-334C38AF9E78}"/>
              </a:ext>
            </a:extLst>
          </p:cNvPr>
          <p:cNvPicPr>
            <a:picLocks noChangeAspect="1"/>
          </p:cNvPicPr>
          <p:nvPr/>
        </p:nvPicPr>
        <p:blipFill>
          <a:blip r:embed="rId3"/>
          <a:stretch>
            <a:fillRect/>
          </a:stretch>
        </p:blipFill>
        <p:spPr>
          <a:xfrm>
            <a:off x="289011" y="216760"/>
            <a:ext cx="2169984" cy="2169984"/>
          </a:xfrm>
          <a:prstGeom prst="rect">
            <a:avLst/>
          </a:prstGeom>
        </p:spPr>
      </p:pic>
      <p:sp>
        <p:nvSpPr>
          <p:cNvPr id="6" name="TextBox 5">
            <a:extLst>
              <a:ext uri="{FF2B5EF4-FFF2-40B4-BE49-F238E27FC236}">
                <a16:creationId xmlns:a16="http://schemas.microsoft.com/office/drawing/2014/main" id="{FFADD733-3CA2-51ED-6CE7-F624909874EC}"/>
              </a:ext>
            </a:extLst>
          </p:cNvPr>
          <p:cNvSpPr txBox="1"/>
          <p:nvPr/>
        </p:nvSpPr>
        <p:spPr>
          <a:xfrm>
            <a:off x="2458995" y="1301752"/>
            <a:ext cx="3863558" cy="369332"/>
          </a:xfrm>
          <a:prstGeom prst="rect">
            <a:avLst/>
          </a:prstGeom>
          <a:noFill/>
        </p:spPr>
        <p:txBody>
          <a:bodyPr wrap="none" rtlCol="0">
            <a:spAutoFit/>
          </a:bodyPr>
          <a:lstStyle/>
          <a:p>
            <a:r>
              <a:rPr lang="en-US" i="1" dirty="0"/>
              <a:t>PRESENTED BY </a:t>
            </a:r>
            <a:r>
              <a:rPr lang="en-US" dirty="0">
                <a:hlinkClick r:id="rId4"/>
              </a:rPr>
              <a:t>AMPOULETUDE.COM</a:t>
            </a:r>
            <a:endParaRPr lang="en-US" dirty="0"/>
          </a:p>
        </p:txBody>
      </p:sp>
    </p:spTree>
    <p:extLst>
      <p:ext uri="{BB962C8B-B14F-4D97-AF65-F5344CB8AC3E}">
        <p14:creationId xmlns:p14="http://schemas.microsoft.com/office/powerpoint/2010/main" val="18965874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a:extLst>
            <a:ext uri="{FF2B5EF4-FFF2-40B4-BE49-F238E27FC236}">
              <a16:creationId xmlns:a16="http://schemas.microsoft.com/office/drawing/2014/main" id="{28CA247E-4E8C-0E6B-E2AA-0C1977773D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4BD930-FE27-5F11-A103-1153F651CFA9}"/>
              </a:ext>
            </a:extLst>
          </p:cNvPr>
          <p:cNvSpPr>
            <a:spLocks noGrp="1"/>
          </p:cNvSpPr>
          <p:nvPr>
            <p:ph type="title"/>
          </p:nvPr>
        </p:nvSpPr>
        <p:spPr>
          <a:xfrm>
            <a:off x="1600200" y="301752"/>
            <a:ext cx="8991600" cy="1645920"/>
          </a:xfrm>
        </p:spPr>
        <p:txBody>
          <a:bodyPr>
            <a:normAutofit fontScale="90000"/>
          </a:bodyPr>
          <a:lstStyle/>
          <a:p>
            <a:r>
              <a:rPr lang="en-US" dirty="0"/>
              <a:t>Worked example</a:t>
            </a:r>
            <a:br>
              <a:rPr lang="en-US" dirty="0"/>
            </a:br>
            <a:r>
              <a:rPr lang="en-US" dirty="0"/>
              <a:t>case 1: </a:t>
            </a:r>
            <a:r>
              <a:rPr lang="en-US" dirty="0">
                <a:solidFill>
                  <a:schemeClr val="bg2"/>
                </a:solidFill>
              </a:rPr>
              <a:t>male model who derives an income from his physique</a:t>
            </a:r>
          </a:p>
        </p:txBody>
      </p:sp>
      <p:sp>
        <p:nvSpPr>
          <p:cNvPr id="3" name="Text Placeholder 2">
            <a:extLst>
              <a:ext uri="{FF2B5EF4-FFF2-40B4-BE49-F238E27FC236}">
                <a16:creationId xmlns:a16="http://schemas.microsoft.com/office/drawing/2014/main" id="{0DEFF2F5-CE66-41B6-48FE-6CD1358AFDA8}"/>
              </a:ext>
            </a:extLst>
          </p:cNvPr>
          <p:cNvSpPr>
            <a:spLocks noGrp="1"/>
          </p:cNvSpPr>
          <p:nvPr>
            <p:ph type="body" idx="1"/>
          </p:nvPr>
        </p:nvSpPr>
        <p:spPr>
          <a:xfrm>
            <a:off x="1600200" y="2172682"/>
            <a:ext cx="8991600" cy="3978736"/>
          </a:xfrm>
        </p:spPr>
        <p:txBody>
          <a:bodyPr>
            <a:normAutofit lnSpcReduction="10000"/>
          </a:bodyPr>
          <a:lstStyle/>
          <a:p>
            <a:r>
              <a:rPr lang="en-US" u="sng" dirty="0">
                <a:solidFill>
                  <a:schemeClr val="accent1"/>
                </a:solidFill>
              </a:rPr>
              <a:t>Practical (Design)</a:t>
            </a:r>
            <a:r>
              <a:rPr lang="en-US" dirty="0"/>
              <a:t>:</a:t>
            </a:r>
          </a:p>
          <a:p>
            <a:r>
              <a:rPr lang="en-US" b="1" dirty="0"/>
              <a:t>Time-Course</a:t>
            </a:r>
            <a:r>
              <a:rPr lang="en-US" dirty="0"/>
              <a:t>: 6+2 – THE initial 6 weeks oriented at maximal muscle anabolism, seeking to use doses &amp; compounds that are </a:t>
            </a:r>
            <a:r>
              <a:rPr lang="en-US" dirty="0">
                <a:solidFill>
                  <a:schemeClr val="accent3"/>
                </a:solidFill>
              </a:rPr>
              <a:t>synergistic</a:t>
            </a:r>
            <a:r>
              <a:rPr lang="en-US" dirty="0"/>
              <a:t> and potent, with </a:t>
            </a:r>
            <a:r>
              <a:rPr lang="en-US" i="1" dirty="0"/>
              <a:t>de minimis </a:t>
            </a:r>
            <a:r>
              <a:rPr lang="en-US" dirty="0"/>
              <a:t>suppression that can be ameliorated by temporal placement (i.e., first) of most suppressive (i.e., androgenic) compounds considering durations of activity, PK/PD, clearance/elimination, t</a:t>
            </a:r>
            <a:r>
              <a:rPr lang="en-US" baseline="-25000" dirty="0"/>
              <a:t>1/2</a:t>
            </a:r>
            <a:r>
              <a:rPr lang="en-US" dirty="0"/>
              <a:t>, etc., and a subsequent temporal placement (i.e., last) of less suppressive compounds (i.e., attenuated androgens) that serve as a taper in net suppressive effects with moderate anabolism. </a:t>
            </a:r>
          </a:p>
          <a:p>
            <a:r>
              <a:rPr lang="en-US" u="sng" dirty="0">
                <a:solidFill>
                  <a:schemeClr val="accent1"/>
                </a:solidFill>
              </a:rPr>
              <a:t>Practical (Implementation)</a:t>
            </a:r>
            <a:r>
              <a:rPr lang="en-US" dirty="0"/>
              <a:t>:</a:t>
            </a:r>
          </a:p>
          <a:p>
            <a:pPr marL="342900" indent="-342900">
              <a:buFont typeface="Arial" panose="020B0604020202020204" pitchFamily="34" charset="0"/>
              <a:buChar char="•"/>
            </a:pPr>
            <a:r>
              <a:rPr lang="en-US" dirty="0"/>
              <a:t>Weeks 1 – 6: potent androgenic short ester AAS that are synergistic (TP, TBA)</a:t>
            </a:r>
          </a:p>
          <a:p>
            <a:pPr marL="342900" indent="-342900">
              <a:buFont typeface="Arial" panose="020B0604020202020204" pitchFamily="34" charset="0"/>
              <a:buChar char="•"/>
            </a:pPr>
            <a:r>
              <a:rPr lang="en-US" dirty="0"/>
              <a:t>Weeks 7 – 8: less suppressive (“attenuated androgens”) AAS that serve </a:t>
            </a:r>
            <a:r>
              <a:rPr lang="en-US" dirty="0" err="1"/>
              <a:t>recomp</a:t>
            </a:r>
            <a:r>
              <a:rPr lang="en-US" dirty="0"/>
              <a:t> (DP; OX)</a:t>
            </a:r>
          </a:p>
        </p:txBody>
      </p:sp>
      <p:sp>
        <p:nvSpPr>
          <p:cNvPr id="4" name="Footer Placeholder 3">
            <a:extLst>
              <a:ext uri="{FF2B5EF4-FFF2-40B4-BE49-F238E27FC236}">
                <a16:creationId xmlns:a16="http://schemas.microsoft.com/office/drawing/2014/main" id="{DF350A8C-730D-B780-D106-DFA4F5E22ABA}"/>
              </a:ext>
            </a:extLst>
          </p:cNvPr>
          <p:cNvSpPr>
            <a:spLocks noGrp="1"/>
          </p:cNvSpPr>
          <p:nvPr>
            <p:ph type="ftr" sz="quarter" idx="11"/>
          </p:nvPr>
        </p:nvSpPr>
        <p:spPr/>
        <p:txBody>
          <a:bodyPr/>
          <a:lstStyle/>
          <a:p>
            <a:r>
              <a:rPr lang="en-US"/>
              <a:t>PRESENTED BY TYPE-IIX @ AMPOULETUDE.COM</a:t>
            </a:r>
            <a:endParaRPr lang="en-US" dirty="0"/>
          </a:p>
        </p:txBody>
      </p:sp>
    </p:spTree>
    <p:extLst>
      <p:ext uri="{BB962C8B-B14F-4D97-AF65-F5344CB8AC3E}">
        <p14:creationId xmlns:p14="http://schemas.microsoft.com/office/powerpoint/2010/main" val="35589789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9F95E-45CA-2E3D-9A45-45559527F743}"/>
              </a:ext>
            </a:extLst>
          </p:cNvPr>
          <p:cNvSpPr>
            <a:spLocks noGrp="1"/>
          </p:cNvSpPr>
          <p:nvPr>
            <p:ph type="title"/>
          </p:nvPr>
        </p:nvSpPr>
        <p:spPr/>
        <p:txBody>
          <a:bodyPr>
            <a:normAutofit fontScale="90000"/>
          </a:bodyPr>
          <a:lstStyle/>
          <a:p>
            <a:r>
              <a:rPr lang="en-US" dirty="0"/>
              <a:t>IMPLEMENTATION: CYCLE DESIGN</a:t>
            </a:r>
            <a:br>
              <a:rPr lang="en-US" dirty="0"/>
            </a:br>
            <a:r>
              <a:rPr lang="en-US" sz="1800" dirty="0"/>
              <a:t>26-YEAR-OLD MALE MODEL PREPPING IN 8 WEEKS FOR SHOOT</a:t>
            </a:r>
            <a:endParaRPr lang="en-US" dirty="0"/>
          </a:p>
        </p:txBody>
      </p:sp>
      <p:sp>
        <p:nvSpPr>
          <p:cNvPr id="3" name="Content Placeholder 2">
            <a:extLst>
              <a:ext uri="{FF2B5EF4-FFF2-40B4-BE49-F238E27FC236}">
                <a16:creationId xmlns:a16="http://schemas.microsoft.com/office/drawing/2014/main" id="{BA29C427-E1E4-EDDC-78E3-E68E1FD4FF47}"/>
              </a:ext>
            </a:extLst>
          </p:cNvPr>
          <p:cNvSpPr>
            <a:spLocks noGrp="1"/>
          </p:cNvSpPr>
          <p:nvPr>
            <p:ph idx="1"/>
          </p:nvPr>
        </p:nvSpPr>
        <p:spPr/>
        <p:txBody>
          <a:bodyPr>
            <a:normAutofit fontScale="92500" lnSpcReduction="20000"/>
          </a:bodyPr>
          <a:lstStyle/>
          <a:p>
            <a:r>
              <a:rPr lang="en-US" dirty="0"/>
              <a:t>﻿</a:t>
            </a:r>
            <a:r>
              <a:rPr lang="en-US" dirty="0">
                <a:solidFill>
                  <a:schemeClr val="accent3"/>
                </a:solidFill>
              </a:rPr>
              <a:t>WORK-PRODUCT</a:t>
            </a:r>
            <a:r>
              <a:rPr lang="en-US" dirty="0"/>
              <a:t>:</a:t>
            </a:r>
          </a:p>
          <a:p>
            <a:pPr lvl="1"/>
            <a:r>
              <a:rPr lang="en-US" dirty="0"/>
              <a:t>Weeks 1 – 6:</a:t>
            </a:r>
          </a:p>
          <a:p>
            <a:pPr lvl="2"/>
            <a:r>
              <a:rPr lang="en-US" dirty="0"/>
              <a:t>Testosterone propionate (TP): androst-4-ene-3-one [e.g., 450 mg </a:t>
            </a:r>
            <a:r>
              <a:rPr lang="en-US" dirty="0" err="1"/>
              <a:t>i.m.</a:t>
            </a:r>
            <a:r>
              <a:rPr lang="en-US" dirty="0"/>
              <a:t> </a:t>
            </a:r>
            <a:r>
              <a:rPr lang="en-US" dirty="0" err="1"/>
              <a:t>q.w.</a:t>
            </a:r>
            <a:r>
              <a:rPr lang="en-US" dirty="0"/>
              <a:t>, moderate, e.g., T, R, Su]</a:t>
            </a:r>
          </a:p>
          <a:p>
            <a:pPr lvl="2"/>
            <a:r>
              <a:rPr lang="en-US" dirty="0"/>
              <a:t>Trenbolone acetate (TBA): triene (</a:t>
            </a:r>
            <a:r>
              <a:rPr lang="el-GR" dirty="0"/>
              <a:t>﻿Δ </a:t>
            </a:r>
            <a:r>
              <a:rPr lang="en-US" dirty="0"/>
              <a:t>4,9,11) [e.g., 150 mg </a:t>
            </a:r>
            <a:r>
              <a:rPr lang="en-US" dirty="0" err="1"/>
              <a:t>i.m.</a:t>
            </a:r>
            <a:r>
              <a:rPr lang="en-US" dirty="0"/>
              <a:t> </a:t>
            </a:r>
            <a:r>
              <a:rPr lang="en-US" dirty="0" err="1"/>
              <a:t>q.w.</a:t>
            </a:r>
            <a:r>
              <a:rPr lang="en-US" dirty="0"/>
              <a:t>, moderate, e.g., 50 mg T, R, Su]</a:t>
            </a:r>
          </a:p>
          <a:p>
            <a:pPr lvl="1"/>
            <a:r>
              <a:rPr lang="en-US" dirty="0"/>
              <a:t>Weeks 7 – 8:</a:t>
            </a:r>
          </a:p>
          <a:p>
            <a:pPr lvl="2"/>
            <a:r>
              <a:rPr lang="en-US" dirty="0" err="1"/>
              <a:t>Drostanolone</a:t>
            </a:r>
            <a:r>
              <a:rPr lang="en-US" dirty="0"/>
              <a:t> propionate (DP): 5</a:t>
            </a:r>
            <a:r>
              <a:rPr lang="el-GR" dirty="0"/>
              <a:t>﻿α</a:t>
            </a:r>
            <a:r>
              <a:rPr lang="en-US" dirty="0"/>
              <a:t>-androstan-3-one [e.g., 150 mg </a:t>
            </a:r>
            <a:r>
              <a:rPr lang="en-US" dirty="0" err="1"/>
              <a:t>i.m.</a:t>
            </a:r>
            <a:r>
              <a:rPr lang="en-US" dirty="0"/>
              <a:t> </a:t>
            </a:r>
            <a:r>
              <a:rPr lang="en-US" dirty="0" err="1"/>
              <a:t>q.w.</a:t>
            </a:r>
            <a:r>
              <a:rPr lang="en-US" dirty="0"/>
              <a:t>, low, e.g., 75 mg R, Su]</a:t>
            </a:r>
          </a:p>
          <a:p>
            <a:pPr lvl="2"/>
            <a:r>
              <a:rPr lang="en-US" dirty="0"/>
              <a:t>Oxandrolone HCl (OX): 5</a:t>
            </a:r>
            <a:r>
              <a:rPr lang="el-GR" dirty="0"/>
              <a:t>﻿α</a:t>
            </a:r>
            <a:r>
              <a:rPr lang="en-US" dirty="0"/>
              <a:t>-androstan-3-one [e.g., 150 mg </a:t>
            </a:r>
            <a:r>
              <a:rPr lang="en-US" dirty="0" err="1"/>
              <a:t>p.o.</a:t>
            </a:r>
            <a:r>
              <a:rPr lang="en-US" dirty="0"/>
              <a:t> </a:t>
            </a:r>
            <a:r>
              <a:rPr lang="en-US" dirty="0" err="1"/>
              <a:t>q.w.</a:t>
            </a:r>
            <a:r>
              <a:rPr lang="en-US" dirty="0"/>
              <a:t>, low-moderate, e.g., 25 mg T – Su]</a:t>
            </a:r>
          </a:p>
        </p:txBody>
      </p:sp>
      <p:sp>
        <p:nvSpPr>
          <p:cNvPr id="4" name="Footer Placeholder 3">
            <a:extLst>
              <a:ext uri="{FF2B5EF4-FFF2-40B4-BE49-F238E27FC236}">
                <a16:creationId xmlns:a16="http://schemas.microsoft.com/office/drawing/2014/main" id="{E1A754A5-099F-6956-C04B-5B7C5339BE40}"/>
              </a:ext>
            </a:extLst>
          </p:cNvPr>
          <p:cNvSpPr>
            <a:spLocks noGrp="1"/>
          </p:cNvSpPr>
          <p:nvPr>
            <p:ph type="ftr" sz="quarter" idx="11"/>
          </p:nvPr>
        </p:nvSpPr>
        <p:spPr/>
        <p:txBody>
          <a:bodyPr/>
          <a:lstStyle/>
          <a:p>
            <a:r>
              <a:rPr lang="en-US" dirty="0"/>
              <a:t>PRESENTED BY TYPE-IIX @ AMPOULETUDE.COM</a:t>
            </a:r>
          </a:p>
        </p:txBody>
      </p:sp>
    </p:spTree>
    <p:extLst>
      <p:ext uri="{BB962C8B-B14F-4D97-AF65-F5344CB8AC3E}">
        <p14:creationId xmlns:p14="http://schemas.microsoft.com/office/powerpoint/2010/main" val="104699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75DF"/>
        </a:solidFill>
        <a:effectLst/>
      </p:bgPr>
    </p:bg>
    <p:spTree>
      <p:nvGrpSpPr>
        <p:cNvPr id="1" name="">
          <a:extLst>
            <a:ext uri="{FF2B5EF4-FFF2-40B4-BE49-F238E27FC236}">
              <a16:creationId xmlns:a16="http://schemas.microsoft.com/office/drawing/2014/main" id="{F69F7188-A8F2-01E2-5A57-133ACA0EED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E14D4B-238D-0452-03E5-E088EDF914E7}"/>
              </a:ext>
            </a:extLst>
          </p:cNvPr>
          <p:cNvSpPr>
            <a:spLocks noGrp="1"/>
          </p:cNvSpPr>
          <p:nvPr>
            <p:ph type="title"/>
          </p:nvPr>
        </p:nvSpPr>
        <p:spPr>
          <a:xfrm>
            <a:off x="1600200" y="301752"/>
            <a:ext cx="8991600" cy="1645920"/>
          </a:xfrm>
        </p:spPr>
        <p:txBody>
          <a:bodyPr>
            <a:normAutofit fontScale="90000"/>
          </a:bodyPr>
          <a:lstStyle/>
          <a:p>
            <a:r>
              <a:rPr lang="en-US" dirty="0"/>
              <a:t>Worked example</a:t>
            </a:r>
            <a:br>
              <a:rPr lang="en-US" dirty="0"/>
            </a:br>
            <a:r>
              <a:rPr lang="en-US" dirty="0"/>
              <a:t>case II: </a:t>
            </a:r>
            <a:r>
              <a:rPr lang="en-US" dirty="0">
                <a:solidFill>
                  <a:schemeClr val="bg2"/>
                </a:solidFill>
              </a:rPr>
              <a:t>FEMALE NPC WELLNESS CONTENDER FOR PRO CARD</a:t>
            </a:r>
          </a:p>
        </p:txBody>
      </p:sp>
      <p:sp>
        <p:nvSpPr>
          <p:cNvPr id="3" name="Text Placeholder 2">
            <a:extLst>
              <a:ext uri="{FF2B5EF4-FFF2-40B4-BE49-F238E27FC236}">
                <a16:creationId xmlns:a16="http://schemas.microsoft.com/office/drawing/2014/main" id="{E6F907BA-08D1-1401-B6CF-88AD54AF72E6}"/>
              </a:ext>
            </a:extLst>
          </p:cNvPr>
          <p:cNvSpPr>
            <a:spLocks noGrp="1"/>
          </p:cNvSpPr>
          <p:nvPr>
            <p:ph type="body" idx="1"/>
          </p:nvPr>
        </p:nvSpPr>
        <p:spPr>
          <a:xfrm>
            <a:off x="1600200" y="2172682"/>
            <a:ext cx="8991600" cy="3978736"/>
          </a:xfrm>
        </p:spPr>
        <p:txBody>
          <a:bodyPr>
            <a:normAutofit lnSpcReduction="10000"/>
          </a:bodyPr>
          <a:lstStyle/>
          <a:p>
            <a:r>
              <a:rPr lang="en-US" sz="1400" dirty="0"/>
              <a:t>The subject is a healthy (17% b.f., 24.5 kg/m ﻿² FFMI) 26-year-old woman with 1-year contest experience in a wellness category on the NPC circuit who can reasonably become professional within 4 months. Her principal objective is </a:t>
            </a:r>
            <a:r>
              <a:rPr lang="en-US" sz="1400" i="1" dirty="0"/>
              <a:t>cutting </a:t>
            </a:r>
            <a:r>
              <a:rPr lang="en-US" sz="1400" dirty="0"/>
              <a:t>(﻿↓﻿↓FM, and </a:t>
            </a:r>
            <a:r>
              <a:rPr lang="en-US" sz="1400" i="1" dirty="0"/>
              <a:t>de minimis </a:t>
            </a:r>
            <a:r>
              <a:rPr lang="en-US" sz="1400" dirty="0"/>
              <a:t>﻿↓</a:t>
            </a:r>
            <a:r>
              <a:rPr lang="en-US" sz="1400" i="1" dirty="0"/>
              <a:t>FFM, or slight </a:t>
            </a:r>
            <a:r>
              <a:rPr lang="en-US" sz="1400" dirty="0"/>
              <a:t>﻿↑FFM) for a show in 16 weeks:</a:t>
            </a:r>
          </a:p>
          <a:p>
            <a:r>
              <a:rPr lang="en-US" sz="1400" u="sng" dirty="0">
                <a:solidFill>
                  <a:srgbClr val="0070C0"/>
                </a:solidFill>
              </a:rPr>
              <a:t>Considerations</a:t>
            </a:r>
            <a:r>
              <a:rPr lang="en-US" sz="1400" dirty="0"/>
              <a:t>:</a:t>
            </a:r>
          </a:p>
          <a:p>
            <a:pPr marL="342900" indent="-342900">
              <a:buFont typeface="Arial" panose="020B0604020202020204" pitchFamily="34" charset="0"/>
              <a:buChar char="•"/>
            </a:pPr>
            <a:r>
              <a:rPr lang="en-US" sz="1400" dirty="0"/>
              <a:t>Preventing masculinizing effects is paramount (priority 1)</a:t>
            </a:r>
          </a:p>
          <a:p>
            <a:pPr marL="342900" indent="-342900">
              <a:buFont typeface="Arial" panose="020B0604020202020204" pitchFamily="34" charset="0"/>
              <a:buChar char="•"/>
            </a:pPr>
            <a:r>
              <a:rPr lang="en-US" sz="1400" dirty="0"/>
              <a:t>Willing to risk, but seeking to prevent, infertility (priority 2)</a:t>
            </a:r>
          </a:p>
          <a:p>
            <a:pPr marL="342900" indent="-342900">
              <a:buFont typeface="Arial" panose="020B0604020202020204" pitchFamily="34" charset="0"/>
              <a:buChar char="•"/>
            </a:pPr>
            <a:r>
              <a:rPr lang="en-US" sz="1400" dirty="0"/>
              <a:t>Moderately aggressive cutting:</a:t>
            </a:r>
          </a:p>
          <a:p>
            <a:pPr marL="800100" lvl="1" indent="-342900">
              <a:buFont typeface="Arial" panose="020B0604020202020204" pitchFamily="34" charset="0"/>
              <a:buChar char="•"/>
            </a:pPr>
            <a:r>
              <a:rPr lang="en-US" sz="1400" dirty="0"/>
              <a:t>Near-maximal maintenance of FFM (i.e., skeletal muscle) with a </a:t>
            </a:r>
          </a:p>
          <a:p>
            <a:pPr marL="800100" lvl="1" indent="-342900">
              <a:buFont typeface="Arial" panose="020B0604020202020204" pitchFamily="34" charset="0"/>
              <a:buChar char="•"/>
            </a:pPr>
            <a:r>
              <a:rPr lang="en-US" sz="1400" dirty="0"/>
              <a:t>Feminine fat distribution (neither </a:t>
            </a:r>
            <a:r>
              <a:rPr lang="en-US" sz="1400" i="1" dirty="0"/>
              <a:t>excessively </a:t>
            </a:r>
            <a:r>
              <a:rPr lang="en-US" sz="1400" dirty="0"/>
              <a:t>conditioned nor muscular)</a:t>
            </a:r>
          </a:p>
          <a:p>
            <a:pPr marL="342900" indent="-342900">
              <a:buFont typeface="Arial" panose="020B0604020202020204" pitchFamily="34" charset="0"/>
              <a:buChar char="•"/>
            </a:pPr>
            <a:r>
              <a:rPr lang="en-US" sz="1400" dirty="0"/>
              <a:t>Training and Meal Structure are optimal</a:t>
            </a:r>
          </a:p>
          <a:p>
            <a:pPr marL="342900" indent="-342900">
              <a:buFont typeface="Arial" panose="020B0604020202020204" pitchFamily="34" charset="0"/>
              <a:buChar char="•"/>
            </a:pPr>
            <a:r>
              <a:rPr lang="en-US" sz="1400" dirty="0"/>
              <a:t>Willing to deal with short-term fluid balance perturbations (e.g., edema) for the final polish on stag</a:t>
            </a:r>
          </a:p>
          <a:p>
            <a:r>
              <a:rPr lang="en-US" sz="1400" u="sng" dirty="0">
                <a:solidFill>
                  <a:srgbClr val="0070C0"/>
                </a:solidFill>
              </a:rPr>
              <a:t>Assumptions</a:t>
            </a:r>
            <a:r>
              <a:rPr lang="en-US" sz="1400" dirty="0"/>
              <a:t>:</a:t>
            </a:r>
          </a:p>
          <a:p>
            <a:pPr marL="285750" indent="-285750">
              <a:buFont typeface="Arial" panose="020B0604020202020204" pitchFamily="34" charset="0"/>
              <a:buChar char="•"/>
            </a:pPr>
            <a:r>
              <a:rPr lang="en-US" sz="1400" i="1" dirty="0"/>
              <a:t>Rational </a:t>
            </a:r>
            <a:r>
              <a:rPr lang="en-US" sz="1400" dirty="0"/>
              <a:t>risk tolerance (neither exceedingly risk-averse nor risk prone)</a:t>
            </a:r>
          </a:p>
        </p:txBody>
      </p:sp>
      <p:sp>
        <p:nvSpPr>
          <p:cNvPr id="4" name="Footer Placeholder 3">
            <a:extLst>
              <a:ext uri="{FF2B5EF4-FFF2-40B4-BE49-F238E27FC236}">
                <a16:creationId xmlns:a16="http://schemas.microsoft.com/office/drawing/2014/main" id="{8408FACF-1CF7-D35B-4D1B-E47A8060167A}"/>
              </a:ext>
            </a:extLst>
          </p:cNvPr>
          <p:cNvSpPr>
            <a:spLocks noGrp="1"/>
          </p:cNvSpPr>
          <p:nvPr>
            <p:ph type="ftr" sz="quarter" idx="11"/>
          </p:nvPr>
        </p:nvSpPr>
        <p:spPr/>
        <p:txBody>
          <a:bodyPr/>
          <a:lstStyle/>
          <a:p>
            <a:r>
              <a:rPr lang="en-US"/>
              <a:t>PRESENTED BY TYPE-IIX @ AMPOULETUDE.COM</a:t>
            </a:r>
            <a:endParaRPr lang="en-US" dirty="0"/>
          </a:p>
        </p:txBody>
      </p:sp>
    </p:spTree>
    <p:extLst>
      <p:ext uri="{BB962C8B-B14F-4D97-AF65-F5344CB8AC3E}">
        <p14:creationId xmlns:p14="http://schemas.microsoft.com/office/powerpoint/2010/main" val="41473805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75DF"/>
        </a:solidFill>
        <a:effectLst/>
      </p:bgPr>
    </p:bg>
    <p:spTree>
      <p:nvGrpSpPr>
        <p:cNvPr id="1" name="">
          <a:extLst>
            <a:ext uri="{FF2B5EF4-FFF2-40B4-BE49-F238E27FC236}">
              <a16:creationId xmlns:a16="http://schemas.microsoft.com/office/drawing/2014/main" id="{29831DCB-8F6D-C897-2172-B58A81065B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B8A705-965C-4627-EDB1-D47BDE6622B8}"/>
              </a:ext>
            </a:extLst>
          </p:cNvPr>
          <p:cNvSpPr>
            <a:spLocks noGrp="1"/>
          </p:cNvSpPr>
          <p:nvPr>
            <p:ph type="title"/>
          </p:nvPr>
        </p:nvSpPr>
        <p:spPr>
          <a:xfrm>
            <a:off x="1600200" y="301752"/>
            <a:ext cx="8991600" cy="1645920"/>
          </a:xfrm>
        </p:spPr>
        <p:txBody>
          <a:bodyPr>
            <a:normAutofit fontScale="90000"/>
          </a:bodyPr>
          <a:lstStyle/>
          <a:p>
            <a:r>
              <a:rPr lang="en-US" dirty="0"/>
              <a:t>Worked example</a:t>
            </a:r>
            <a:br>
              <a:rPr lang="en-US" dirty="0"/>
            </a:br>
            <a:r>
              <a:rPr lang="en-US" dirty="0"/>
              <a:t>case II: </a:t>
            </a:r>
            <a:r>
              <a:rPr lang="en-US" dirty="0">
                <a:solidFill>
                  <a:schemeClr val="bg2"/>
                </a:solidFill>
              </a:rPr>
              <a:t>FEMALE NPC WELLNESS CONTENDER FOR PRO CARD</a:t>
            </a:r>
          </a:p>
        </p:txBody>
      </p:sp>
      <p:sp>
        <p:nvSpPr>
          <p:cNvPr id="3" name="Text Placeholder 2">
            <a:extLst>
              <a:ext uri="{FF2B5EF4-FFF2-40B4-BE49-F238E27FC236}">
                <a16:creationId xmlns:a16="http://schemas.microsoft.com/office/drawing/2014/main" id="{FD2CB01D-4F62-0024-83BA-AF579E707A23}"/>
              </a:ext>
            </a:extLst>
          </p:cNvPr>
          <p:cNvSpPr>
            <a:spLocks noGrp="1"/>
          </p:cNvSpPr>
          <p:nvPr>
            <p:ph type="body" idx="1"/>
          </p:nvPr>
        </p:nvSpPr>
        <p:spPr>
          <a:xfrm>
            <a:off x="1600200" y="2172682"/>
            <a:ext cx="8991600" cy="3978736"/>
          </a:xfrm>
        </p:spPr>
        <p:txBody>
          <a:bodyPr>
            <a:normAutofit fontScale="92500" lnSpcReduction="20000"/>
          </a:bodyPr>
          <a:lstStyle/>
          <a:p>
            <a:r>
              <a:rPr lang="en-US" u="sng" dirty="0">
                <a:solidFill>
                  <a:srgbClr val="0070C0"/>
                </a:solidFill>
              </a:rPr>
              <a:t>Practical (Design)</a:t>
            </a:r>
            <a:r>
              <a:rPr lang="en-US" dirty="0"/>
              <a:t>:</a:t>
            </a:r>
          </a:p>
          <a:p>
            <a:r>
              <a:rPr lang="en-US" b="1" dirty="0"/>
              <a:t>Objective</a:t>
            </a:r>
            <a:r>
              <a:rPr lang="en-US" dirty="0"/>
              <a:t>: </a:t>
            </a:r>
            <a:r>
              <a:rPr lang="en-US" sz="2000" dirty="0"/>
              <a:t>﻿↓﻿↓FM, and </a:t>
            </a:r>
            <a:r>
              <a:rPr lang="en-US" sz="2000" i="1" dirty="0"/>
              <a:t>de minimis </a:t>
            </a:r>
            <a:r>
              <a:rPr lang="en-US" sz="2000" dirty="0"/>
              <a:t>﻿↓</a:t>
            </a:r>
            <a:r>
              <a:rPr lang="en-US" sz="2000" i="1" dirty="0"/>
              <a:t>FFM, or slight </a:t>
            </a:r>
            <a:r>
              <a:rPr lang="en-US" sz="2000" dirty="0"/>
              <a:t>﻿↑FFM </a:t>
            </a:r>
            <a:r>
              <a:rPr lang="en-US" dirty="0"/>
              <a:t>with </a:t>
            </a:r>
            <a:r>
              <a:rPr lang="en-US" i="1" dirty="0"/>
              <a:t>de minimis </a:t>
            </a:r>
            <a:r>
              <a:rPr lang="en-US" dirty="0"/>
              <a:t>masculinizing effects:</a:t>
            </a:r>
          </a:p>
          <a:p>
            <a:r>
              <a:rPr lang="en-US" dirty="0"/>
              <a:t>	</a:t>
            </a:r>
            <a:r>
              <a:rPr lang="en-US" dirty="0">
                <a:solidFill>
                  <a:srgbClr val="0070C0"/>
                </a:solidFill>
              </a:rPr>
              <a:t>OPTIMIZE</a:t>
            </a:r>
            <a:r>
              <a:rPr lang="en-US" dirty="0"/>
              <a:t>: Fertility &amp; Endogenous T/E/P [</a:t>
            </a:r>
            <a:r>
              <a:rPr lang="en-US" dirty="0">
                <a:solidFill>
                  <a:srgbClr val="0070C0"/>
                </a:solidFill>
              </a:rPr>
              <a:t>balancing efficacy/tolerability</a:t>
            </a:r>
            <a:r>
              <a:rPr lang="en-US" dirty="0"/>
              <a:t>]</a:t>
            </a:r>
          </a:p>
          <a:p>
            <a:r>
              <a:rPr lang="en-US" u="sng" dirty="0">
                <a:solidFill>
                  <a:srgbClr val="0070C0"/>
                </a:solidFill>
              </a:rPr>
              <a:t>Compound Selection &amp; Dosing</a:t>
            </a:r>
            <a:r>
              <a:rPr lang="en-US" dirty="0"/>
              <a:t>:</a:t>
            </a:r>
          </a:p>
          <a:p>
            <a:pPr marL="342900" indent="-342900">
              <a:buFont typeface="Arial" panose="020B0604020202020204" pitchFamily="34" charset="0"/>
              <a:buChar char="•"/>
            </a:pPr>
            <a:r>
              <a:rPr lang="en-US" dirty="0" err="1"/>
              <a:t>Rimobolan</a:t>
            </a:r>
            <a:r>
              <a:rPr lang="en-US" dirty="0"/>
              <a:t> (</a:t>
            </a:r>
            <a:r>
              <a:rPr lang="en-US" dirty="0" err="1"/>
              <a:t>metenolone</a:t>
            </a:r>
            <a:r>
              <a:rPr lang="en-US" dirty="0"/>
              <a:t> enanthate)</a:t>
            </a:r>
          </a:p>
          <a:p>
            <a:pPr marL="342900" indent="-342900">
              <a:buFont typeface="Arial" panose="020B0604020202020204" pitchFamily="34" charset="0"/>
              <a:buChar char="•"/>
            </a:pPr>
            <a:r>
              <a:rPr lang="en-US" dirty="0"/>
              <a:t>Anavar (oxandrolone HCl)</a:t>
            </a:r>
          </a:p>
          <a:p>
            <a:pPr marL="342900" indent="-342900">
              <a:buFont typeface="Arial" panose="020B0604020202020204" pitchFamily="34" charset="0"/>
              <a:buChar char="•"/>
            </a:pPr>
            <a:r>
              <a:rPr lang="en-US" dirty="0"/>
              <a:t>Mod GRF (1-29), and </a:t>
            </a:r>
          </a:p>
          <a:p>
            <a:pPr marL="342900" indent="-342900">
              <a:buFont typeface="Arial" panose="020B0604020202020204" pitchFamily="34" charset="0"/>
              <a:buChar char="•"/>
            </a:pPr>
            <a:r>
              <a:rPr lang="en-US" dirty="0"/>
              <a:t>Ipamorelin</a:t>
            </a:r>
          </a:p>
          <a:p>
            <a:pPr marL="800100" lvl="1" indent="-342900">
              <a:buFont typeface="Wingdings" pitchFamily="2" charset="2"/>
              <a:buChar char="ü"/>
            </a:pPr>
            <a:r>
              <a:rPr lang="en-US" dirty="0"/>
              <a:t>Leveraging </a:t>
            </a:r>
            <a:r>
              <a:rPr lang="en-US" dirty="0">
                <a:solidFill>
                  <a:schemeClr val="accent3"/>
                </a:solidFill>
              </a:rPr>
              <a:t>synergistic</a:t>
            </a:r>
            <a:r>
              <a:rPr lang="en-US" dirty="0"/>
              <a:t> (1 + 1 &gt; 2) combinations (to reduce dose as </a:t>
            </a:r>
            <a:r>
              <a:rPr lang="en-US" dirty="0" err="1"/>
              <a:t>fAUC</a:t>
            </a:r>
            <a:r>
              <a:rPr lang="en-US" dirty="0"/>
              <a:t> nmol*h/L), preferring shorter-acting drugs if unaccustomed, and attenuated androgens for reduced masculinizing effects, especially those accustomed-to</a:t>
            </a:r>
          </a:p>
        </p:txBody>
      </p:sp>
      <p:sp>
        <p:nvSpPr>
          <p:cNvPr id="4" name="Footer Placeholder 3">
            <a:extLst>
              <a:ext uri="{FF2B5EF4-FFF2-40B4-BE49-F238E27FC236}">
                <a16:creationId xmlns:a16="http://schemas.microsoft.com/office/drawing/2014/main" id="{D9EA5FFC-01DE-38DC-DDD0-DD541CE5B8B6}"/>
              </a:ext>
            </a:extLst>
          </p:cNvPr>
          <p:cNvSpPr>
            <a:spLocks noGrp="1"/>
          </p:cNvSpPr>
          <p:nvPr>
            <p:ph type="ftr" sz="quarter" idx="11"/>
          </p:nvPr>
        </p:nvSpPr>
        <p:spPr/>
        <p:txBody>
          <a:bodyPr/>
          <a:lstStyle/>
          <a:p>
            <a:r>
              <a:rPr lang="en-US"/>
              <a:t>PRESENTED BY TYPE-IIX @ AMPOULETUDE.COM</a:t>
            </a:r>
            <a:endParaRPr lang="en-US" dirty="0"/>
          </a:p>
        </p:txBody>
      </p:sp>
    </p:spTree>
    <p:extLst>
      <p:ext uri="{BB962C8B-B14F-4D97-AF65-F5344CB8AC3E}">
        <p14:creationId xmlns:p14="http://schemas.microsoft.com/office/powerpoint/2010/main" val="37332738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75DF"/>
        </a:solidFill>
        <a:effectLst/>
      </p:bgPr>
    </p:bg>
    <p:spTree>
      <p:nvGrpSpPr>
        <p:cNvPr id="1" name="">
          <a:extLst>
            <a:ext uri="{FF2B5EF4-FFF2-40B4-BE49-F238E27FC236}">
              <a16:creationId xmlns:a16="http://schemas.microsoft.com/office/drawing/2014/main" id="{0FAB4322-B35C-3A34-D77B-AE19F9DBC20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8B05AB-2B18-C420-9576-45F349BFBF0F}"/>
              </a:ext>
            </a:extLst>
          </p:cNvPr>
          <p:cNvSpPr>
            <a:spLocks noGrp="1"/>
          </p:cNvSpPr>
          <p:nvPr>
            <p:ph type="title"/>
          </p:nvPr>
        </p:nvSpPr>
        <p:spPr>
          <a:xfrm>
            <a:off x="1600200" y="301752"/>
            <a:ext cx="8991600" cy="1645920"/>
          </a:xfrm>
        </p:spPr>
        <p:txBody>
          <a:bodyPr>
            <a:normAutofit fontScale="90000"/>
          </a:bodyPr>
          <a:lstStyle/>
          <a:p>
            <a:r>
              <a:rPr lang="en-US" dirty="0"/>
              <a:t>Worked example</a:t>
            </a:r>
            <a:br>
              <a:rPr lang="en-US" dirty="0"/>
            </a:br>
            <a:r>
              <a:rPr lang="en-US" dirty="0"/>
              <a:t>case II: </a:t>
            </a:r>
            <a:r>
              <a:rPr lang="en-US" dirty="0">
                <a:solidFill>
                  <a:schemeClr val="bg2"/>
                </a:solidFill>
              </a:rPr>
              <a:t>FEMALE NPC WELLNESS CONTENDER FOR PRO CARD</a:t>
            </a:r>
          </a:p>
        </p:txBody>
      </p:sp>
      <p:sp>
        <p:nvSpPr>
          <p:cNvPr id="3" name="Text Placeholder 2">
            <a:extLst>
              <a:ext uri="{FF2B5EF4-FFF2-40B4-BE49-F238E27FC236}">
                <a16:creationId xmlns:a16="http://schemas.microsoft.com/office/drawing/2014/main" id="{C85B22EE-1D29-3171-A664-D4E052CA08FD}"/>
              </a:ext>
            </a:extLst>
          </p:cNvPr>
          <p:cNvSpPr>
            <a:spLocks noGrp="1"/>
          </p:cNvSpPr>
          <p:nvPr>
            <p:ph type="body" idx="1"/>
          </p:nvPr>
        </p:nvSpPr>
        <p:spPr>
          <a:xfrm>
            <a:off x="1600200" y="2172682"/>
            <a:ext cx="8991600" cy="3978736"/>
          </a:xfrm>
        </p:spPr>
        <p:txBody>
          <a:bodyPr>
            <a:normAutofit fontScale="92500" lnSpcReduction="20000"/>
          </a:bodyPr>
          <a:lstStyle/>
          <a:p>
            <a:r>
              <a:rPr lang="en-US" u="sng" dirty="0">
                <a:solidFill>
                  <a:srgbClr val="0070C0"/>
                </a:solidFill>
              </a:rPr>
              <a:t>Practical (Design)</a:t>
            </a:r>
            <a:r>
              <a:rPr lang="en-US" dirty="0">
                <a:solidFill>
                  <a:srgbClr val="0070C0"/>
                </a:solidFill>
              </a:rPr>
              <a:t>:</a:t>
            </a:r>
          </a:p>
          <a:p>
            <a:r>
              <a:rPr lang="en-US" b="1" dirty="0"/>
              <a:t>Cyclical AAS pattern, to promote maintenance of menses [</a:t>
            </a:r>
            <a:r>
              <a:rPr lang="en-US" b="1" i="1" dirty="0"/>
              <a:t>proprietary materials</a:t>
            </a:r>
            <a:r>
              <a:rPr lang="en-US" b="1" dirty="0"/>
              <a:t>]</a:t>
            </a:r>
            <a:endParaRPr lang="en-US" dirty="0"/>
          </a:p>
          <a:p>
            <a:r>
              <a:rPr lang="en-US" u="sng" dirty="0">
                <a:solidFill>
                  <a:srgbClr val="0070C0"/>
                </a:solidFill>
              </a:rPr>
              <a:t>Practical (Implementation)</a:t>
            </a:r>
            <a:r>
              <a:rPr lang="en-US" dirty="0">
                <a:solidFill>
                  <a:srgbClr val="0070C0"/>
                </a:solidFill>
              </a:rPr>
              <a:t>:</a:t>
            </a:r>
          </a:p>
          <a:p>
            <a:pPr marL="342900" indent="-342900">
              <a:buFont typeface="Arial" panose="020B0604020202020204" pitchFamily="34" charset="0"/>
              <a:buChar char="•"/>
            </a:pPr>
            <a:r>
              <a:rPr lang="en-US" dirty="0"/>
              <a:t>Weeks 1 – 3, 6 – 8: 11 – 13 (i.e., [3+2] ﻿× 3 + 1), oriented to start at the most-opportune moment to ensure menses continues, and monitoring [</a:t>
            </a:r>
            <a:r>
              <a:rPr lang="en-US" i="1" dirty="0"/>
              <a:t>proprietary materials</a:t>
            </a:r>
            <a:r>
              <a:rPr lang="en-US" dirty="0"/>
              <a:t>]:</a:t>
            </a:r>
          </a:p>
          <a:p>
            <a:pPr marL="800100" lvl="1" indent="-342900">
              <a:buFont typeface="Arial" panose="020B0604020202020204" pitchFamily="34" charset="0"/>
              <a:buChar char="•"/>
            </a:pPr>
            <a:r>
              <a:rPr lang="en-US" dirty="0"/>
              <a:t>Oxandrolone</a:t>
            </a:r>
          </a:p>
          <a:p>
            <a:pPr marL="800100" lvl="1" indent="-342900">
              <a:buFont typeface="Arial" panose="020B0604020202020204" pitchFamily="34" charset="0"/>
              <a:buChar char="•"/>
            </a:pPr>
            <a:r>
              <a:rPr lang="en-US" dirty="0" err="1"/>
              <a:t>Metenolone</a:t>
            </a:r>
            <a:endParaRPr lang="en-US" dirty="0"/>
          </a:p>
          <a:p>
            <a:pPr marL="342900" indent="-342900">
              <a:buFont typeface="Arial" panose="020B0604020202020204" pitchFamily="34" charset="0"/>
              <a:buChar char="•"/>
            </a:pPr>
            <a:r>
              <a:rPr lang="en-US" dirty="0"/>
              <a:t>Weeks 1 – 16: </a:t>
            </a:r>
          </a:p>
          <a:p>
            <a:pPr marL="342900" indent="-342900">
              <a:buFont typeface="Arial" panose="020B0604020202020204" pitchFamily="34" charset="0"/>
              <a:buChar char="•"/>
            </a:pPr>
            <a:r>
              <a:rPr lang="en-US" dirty="0"/>
              <a:t>Mod GRF (1-29)</a:t>
            </a:r>
          </a:p>
          <a:p>
            <a:pPr marL="342900" indent="-342900">
              <a:buFont typeface="Arial" panose="020B0604020202020204" pitchFamily="34" charset="0"/>
              <a:buChar char="•"/>
            </a:pPr>
            <a:r>
              <a:rPr lang="en-US" dirty="0"/>
              <a:t>Ipamorelin</a:t>
            </a:r>
          </a:p>
        </p:txBody>
      </p:sp>
      <p:sp>
        <p:nvSpPr>
          <p:cNvPr id="4" name="Footer Placeholder 3">
            <a:extLst>
              <a:ext uri="{FF2B5EF4-FFF2-40B4-BE49-F238E27FC236}">
                <a16:creationId xmlns:a16="http://schemas.microsoft.com/office/drawing/2014/main" id="{9BCF2844-9EF2-6D76-05DE-91121770F37F}"/>
              </a:ext>
            </a:extLst>
          </p:cNvPr>
          <p:cNvSpPr>
            <a:spLocks noGrp="1"/>
          </p:cNvSpPr>
          <p:nvPr>
            <p:ph type="ftr" sz="quarter" idx="11"/>
          </p:nvPr>
        </p:nvSpPr>
        <p:spPr/>
        <p:txBody>
          <a:bodyPr/>
          <a:lstStyle/>
          <a:p>
            <a:r>
              <a:rPr lang="en-US"/>
              <a:t>PRESENTED BY TYPE-IIX @ AMPOULETUDE.COM</a:t>
            </a:r>
            <a:endParaRPr lang="en-US" dirty="0"/>
          </a:p>
        </p:txBody>
      </p:sp>
      <p:sp>
        <p:nvSpPr>
          <p:cNvPr id="5" name="Folded Corner 4">
            <a:extLst>
              <a:ext uri="{FF2B5EF4-FFF2-40B4-BE49-F238E27FC236}">
                <a16:creationId xmlns:a16="http://schemas.microsoft.com/office/drawing/2014/main" id="{E0A8FDDA-D22E-1D8E-9890-6D35F096E629}"/>
              </a:ext>
            </a:extLst>
          </p:cNvPr>
          <p:cNvSpPr/>
          <p:nvPr/>
        </p:nvSpPr>
        <p:spPr>
          <a:xfrm>
            <a:off x="6605176" y="2974158"/>
            <a:ext cx="1957804" cy="579229"/>
          </a:xfrm>
          <a:prstGeom prst="foldedCorner">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Individualized </a:t>
            </a:r>
            <a:r>
              <a:rPr lang="en-US" sz="1200" dirty="0" err="1"/>
              <a:t>Menses</a:t>
            </a:r>
            <a:r>
              <a:rPr lang="en-US" sz="1200" dirty="0"/>
              <a:t> Profile (</a:t>
            </a:r>
            <a:r>
              <a:rPr lang="en-US" sz="1200" i="1" dirty="0"/>
              <a:t>proprietary materials</a:t>
            </a:r>
            <a:r>
              <a:rPr lang="en-US" sz="1200" dirty="0"/>
              <a:t>)</a:t>
            </a:r>
          </a:p>
        </p:txBody>
      </p:sp>
    </p:spTree>
    <p:extLst>
      <p:ext uri="{BB962C8B-B14F-4D97-AF65-F5344CB8AC3E}">
        <p14:creationId xmlns:p14="http://schemas.microsoft.com/office/powerpoint/2010/main" val="17524170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a:extLst>
            <a:ext uri="{FF2B5EF4-FFF2-40B4-BE49-F238E27FC236}">
              <a16:creationId xmlns:a16="http://schemas.microsoft.com/office/drawing/2014/main" id="{AAD2403F-2A36-321D-AE13-D4D0F43DD2B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D2D045-2C6B-7BB6-38B5-ACC068AC5433}"/>
              </a:ext>
            </a:extLst>
          </p:cNvPr>
          <p:cNvSpPr>
            <a:spLocks noGrp="1"/>
          </p:cNvSpPr>
          <p:nvPr>
            <p:ph type="title"/>
          </p:nvPr>
        </p:nvSpPr>
        <p:spPr/>
        <p:txBody>
          <a:bodyPr>
            <a:normAutofit fontScale="90000"/>
          </a:bodyPr>
          <a:lstStyle/>
          <a:p>
            <a:r>
              <a:rPr lang="en-US" dirty="0"/>
              <a:t>IMPLEMENTATION: CYCLE DESIGN</a:t>
            </a:r>
            <a:br>
              <a:rPr lang="en-US" dirty="0"/>
            </a:br>
            <a:r>
              <a:rPr lang="en-US" sz="1800" dirty="0"/>
              <a:t>26-YEAR-OLD FEMALE NPC WELLNESS COMPETITOR PREPPING IN 16 WEEKS FOR SHOW</a:t>
            </a:r>
            <a:endParaRPr lang="en-US" dirty="0"/>
          </a:p>
        </p:txBody>
      </p:sp>
      <p:sp>
        <p:nvSpPr>
          <p:cNvPr id="3" name="Content Placeholder 2">
            <a:extLst>
              <a:ext uri="{FF2B5EF4-FFF2-40B4-BE49-F238E27FC236}">
                <a16:creationId xmlns:a16="http://schemas.microsoft.com/office/drawing/2014/main" id="{569FB170-FCD9-032F-68AE-1DCADD7ED5DE}"/>
              </a:ext>
            </a:extLst>
          </p:cNvPr>
          <p:cNvSpPr>
            <a:spLocks noGrp="1"/>
          </p:cNvSpPr>
          <p:nvPr>
            <p:ph idx="1"/>
          </p:nvPr>
        </p:nvSpPr>
        <p:spPr/>
        <p:txBody>
          <a:bodyPr>
            <a:normAutofit/>
          </a:bodyPr>
          <a:lstStyle/>
          <a:p>
            <a:r>
              <a:rPr lang="en-US" dirty="0">
                <a:solidFill>
                  <a:srgbClr val="FF75DF"/>
                </a:solidFill>
              </a:rPr>
              <a:t>﻿WORK-PRODUCT:</a:t>
            </a:r>
          </a:p>
          <a:p>
            <a:pPr lvl="1"/>
            <a:r>
              <a:rPr lang="en-US" dirty="0">
                <a:solidFill>
                  <a:schemeClr val="bg1"/>
                </a:solidFill>
              </a:rPr>
              <a:t>Weeks 1 – 16, in cycles of on/off to promote menses:</a:t>
            </a:r>
          </a:p>
          <a:p>
            <a:pPr marL="800100" lvl="1" indent="-342900">
              <a:buFont typeface="Arial" panose="020B0604020202020204" pitchFamily="34" charset="0"/>
              <a:buChar char="•"/>
            </a:pPr>
            <a:r>
              <a:rPr lang="en-US" dirty="0">
                <a:solidFill>
                  <a:schemeClr val="bg1"/>
                </a:solidFill>
              </a:rPr>
              <a:t>Oxandrolone, e.g., from 2.5 mg </a:t>
            </a:r>
            <a:r>
              <a:rPr lang="en-US" dirty="0" err="1">
                <a:solidFill>
                  <a:schemeClr val="bg1"/>
                </a:solidFill>
              </a:rPr>
              <a:t>p.o.</a:t>
            </a:r>
            <a:r>
              <a:rPr lang="en-US" dirty="0">
                <a:solidFill>
                  <a:schemeClr val="bg1"/>
                </a:solidFill>
              </a:rPr>
              <a:t> </a:t>
            </a:r>
            <a:r>
              <a:rPr lang="en-US" dirty="0" err="1">
                <a:solidFill>
                  <a:schemeClr val="bg1"/>
                </a:solidFill>
              </a:rPr>
              <a:t>q.o.d</a:t>
            </a:r>
            <a:r>
              <a:rPr lang="en-US" dirty="0">
                <a:solidFill>
                  <a:schemeClr val="bg1"/>
                </a:solidFill>
              </a:rPr>
              <a:t>. up to 15 mg </a:t>
            </a:r>
            <a:r>
              <a:rPr lang="en-US" dirty="0" err="1">
                <a:solidFill>
                  <a:schemeClr val="bg1"/>
                </a:solidFill>
              </a:rPr>
              <a:t>p.o.</a:t>
            </a:r>
            <a:r>
              <a:rPr lang="en-US" dirty="0">
                <a:solidFill>
                  <a:schemeClr val="bg1"/>
                </a:solidFill>
              </a:rPr>
              <a:t> </a:t>
            </a:r>
            <a:r>
              <a:rPr lang="en-US" dirty="0" err="1">
                <a:solidFill>
                  <a:schemeClr val="bg1"/>
                </a:solidFill>
              </a:rPr>
              <a:t>q.d</a:t>
            </a:r>
            <a:r>
              <a:rPr lang="en-US" dirty="0">
                <a:solidFill>
                  <a:schemeClr val="bg1"/>
                </a:solidFill>
              </a:rPr>
              <a:t>.</a:t>
            </a:r>
          </a:p>
          <a:p>
            <a:pPr marL="800100" lvl="1" indent="-342900">
              <a:buFont typeface="Arial" panose="020B0604020202020204" pitchFamily="34" charset="0"/>
              <a:buChar char="•"/>
            </a:pPr>
            <a:r>
              <a:rPr lang="en-US" dirty="0" err="1">
                <a:solidFill>
                  <a:schemeClr val="bg1"/>
                </a:solidFill>
              </a:rPr>
              <a:t>Metenolone</a:t>
            </a:r>
            <a:r>
              <a:rPr lang="en-US" dirty="0">
                <a:solidFill>
                  <a:schemeClr val="bg1"/>
                </a:solidFill>
              </a:rPr>
              <a:t> enanthate, e.g., from 35 mg </a:t>
            </a:r>
            <a:r>
              <a:rPr lang="en-US" dirty="0" err="1">
                <a:solidFill>
                  <a:schemeClr val="bg1"/>
                </a:solidFill>
              </a:rPr>
              <a:t>i.m.</a:t>
            </a:r>
            <a:r>
              <a:rPr lang="en-US" dirty="0">
                <a:solidFill>
                  <a:schemeClr val="bg1"/>
                </a:solidFill>
              </a:rPr>
              <a:t> </a:t>
            </a:r>
            <a:r>
              <a:rPr lang="en-US" dirty="0" err="1">
                <a:solidFill>
                  <a:schemeClr val="bg1"/>
                </a:solidFill>
              </a:rPr>
              <a:t>q.w.</a:t>
            </a:r>
            <a:r>
              <a:rPr lang="en-US" dirty="0">
                <a:solidFill>
                  <a:schemeClr val="bg1"/>
                </a:solidFill>
              </a:rPr>
              <a:t> up to 135 mg </a:t>
            </a:r>
            <a:r>
              <a:rPr lang="en-US" dirty="0" err="1">
                <a:solidFill>
                  <a:schemeClr val="bg1"/>
                </a:solidFill>
              </a:rPr>
              <a:t>i.m.</a:t>
            </a:r>
            <a:r>
              <a:rPr lang="en-US" dirty="0">
                <a:solidFill>
                  <a:schemeClr val="bg1"/>
                </a:solidFill>
              </a:rPr>
              <a:t> </a:t>
            </a:r>
            <a:r>
              <a:rPr lang="en-US" dirty="0" err="1">
                <a:solidFill>
                  <a:schemeClr val="bg1"/>
                </a:solidFill>
              </a:rPr>
              <a:t>q.w.</a:t>
            </a:r>
            <a:endParaRPr lang="en-US" dirty="0">
              <a:solidFill>
                <a:schemeClr val="bg1"/>
              </a:solidFill>
            </a:endParaRPr>
          </a:p>
          <a:p>
            <a:pPr marL="571500" indent="-342900"/>
            <a:r>
              <a:rPr lang="en-US" dirty="0">
                <a:solidFill>
                  <a:schemeClr val="bg1"/>
                </a:solidFill>
              </a:rPr>
              <a:t>Weeks 1 – 6, continuously:</a:t>
            </a:r>
          </a:p>
          <a:p>
            <a:pPr marL="800100" lvl="1" indent="-342900"/>
            <a:r>
              <a:rPr lang="en-US" dirty="0">
                <a:solidFill>
                  <a:schemeClr val="bg1"/>
                </a:solidFill>
              </a:rPr>
              <a:t>Mod GRF (1-29), e.g., up to 100 mcg </a:t>
            </a:r>
            <a:r>
              <a:rPr lang="en-US" dirty="0" err="1">
                <a:solidFill>
                  <a:schemeClr val="bg1"/>
                </a:solidFill>
              </a:rPr>
              <a:t>s.c.</a:t>
            </a:r>
            <a:r>
              <a:rPr lang="en-US" dirty="0">
                <a:solidFill>
                  <a:schemeClr val="bg1"/>
                </a:solidFill>
              </a:rPr>
              <a:t> b.i.d.</a:t>
            </a:r>
          </a:p>
          <a:p>
            <a:pPr marL="800100" lvl="1" indent="-342900">
              <a:buFont typeface="Arial" panose="020B0604020202020204" pitchFamily="34" charset="0"/>
              <a:buChar char="•"/>
            </a:pPr>
            <a:r>
              <a:rPr lang="en-US" dirty="0">
                <a:solidFill>
                  <a:schemeClr val="bg1"/>
                </a:solidFill>
              </a:rPr>
              <a:t>Ipamorelin, e.g., up to 100 mcg </a:t>
            </a:r>
            <a:r>
              <a:rPr lang="en-US" dirty="0" err="1">
                <a:solidFill>
                  <a:schemeClr val="bg1"/>
                </a:solidFill>
              </a:rPr>
              <a:t>s.c.</a:t>
            </a:r>
            <a:r>
              <a:rPr lang="en-US" dirty="0">
                <a:solidFill>
                  <a:schemeClr val="bg1"/>
                </a:solidFill>
              </a:rPr>
              <a:t> b.i.d.</a:t>
            </a:r>
          </a:p>
        </p:txBody>
      </p:sp>
      <p:sp>
        <p:nvSpPr>
          <p:cNvPr id="4" name="Footer Placeholder 3">
            <a:extLst>
              <a:ext uri="{FF2B5EF4-FFF2-40B4-BE49-F238E27FC236}">
                <a16:creationId xmlns:a16="http://schemas.microsoft.com/office/drawing/2014/main" id="{C191F2C6-0FC3-C85A-F85C-9F9F68A68DA1}"/>
              </a:ext>
            </a:extLst>
          </p:cNvPr>
          <p:cNvSpPr>
            <a:spLocks noGrp="1"/>
          </p:cNvSpPr>
          <p:nvPr>
            <p:ph type="ftr" sz="quarter" idx="11"/>
          </p:nvPr>
        </p:nvSpPr>
        <p:spPr/>
        <p:txBody>
          <a:bodyPr/>
          <a:lstStyle/>
          <a:p>
            <a:r>
              <a:rPr lang="en-US" dirty="0">
                <a:solidFill>
                  <a:schemeClr val="accent2">
                    <a:alpha val="70000"/>
                  </a:schemeClr>
                </a:solidFill>
              </a:rPr>
              <a:t>PRESENTED BY TYPE-IIX @ AMPOULETUDE.COM</a:t>
            </a:r>
          </a:p>
        </p:txBody>
      </p:sp>
    </p:spTree>
    <p:extLst>
      <p:ext uri="{BB962C8B-B14F-4D97-AF65-F5344CB8AC3E}">
        <p14:creationId xmlns:p14="http://schemas.microsoft.com/office/powerpoint/2010/main" val="15437914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1BC76-A1CC-85DE-3427-14AD9E0049AC}"/>
              </a:ext>
            </a:extLst>
          </p:cNvPr>
          <p:cNvSpPr>
            <a:spLocks noGrp="1"/>
          </p:cNvSpPr>
          <p:nvPr>
            <p:ph type="title"/>
          </p:nvPr>
        </p:nvSpPr>
        <p:spPr>
          <a:xfrm>
            <a:off x="808523" y="2243828"/>
            <a:ext cx="4494998" cy="1134640"/>
          </a:xfrm>
        </p:spPr>
        <p:txBody>
          <a:bodyPr anchor="ctr">
            <a:normAutofit/>
          </a:bodyPr>
          <a:lstStyle/>
          <a:p>
            <a:r>
              <a:rPr lang="en-US" dirty="0"/>
              <a:t>QUESTIONS?</a:t>
            </a:r>
          </a:p>
        </p:txBody>
      </p:sp>
      <p:pic>
        <p:nvPicPr>
          <p:cNvPr id="5" name="Picture 4" descr="A logo of a medicine bottle&#10;&#10;Description automatically generated">
            <a:extLst>
              <a:ext uri="{FF2B5EF4-FFF2-40B4-BE49-F238E27FC236}">
                <a16:creationId xmlns:a16="http://schemas.microsoft.com/office/drawing/2014/main" id="{73AC5114-D5A2-4368-4750-D41DD31410F1}"/>
              </a:ext>
            </a:extLst>
          </p:cNvPr>
          <p:cNvPicPr>
            <a:picLocks noChangeAspect="1"/>
          </p:cNvPicPr>
          <p:nvPr/>
        </p:nvPicPr>
        <p:blipFill>
          <a:blip r:embed="rId3"/>
          <a:stretch>
            <a:fillRect/>
          </a:stretch>
        </p:blipFill>
        <p:spPr>
          <a:xfrm>
            <a:off x="6095999" y="377951"/>
            <a:ext cx="6102097" cy="6102097"/>
          </a:xfrm>
          <a:prstGeom prst="rect">
            <a:avLst/>
          </a:prstGeom>
          <a:noFill/>
        </p:spPr>
      </p:pic>
      <p:sp>
        <p:nvSpPr>
          <p:cNvPr id="3" name="Text Placeholder 2">
            <a:extLst>
              <a:ext uri="{FF2B5EF4-FFF2-40B4-BE49-F238E27FC236}">
                <a16:creationId xmlns:a16="http://schemas.microsoft.com/office/drawing/2014/main" id="{A2280162-6EFF-B24A-C466-29D42F8BFE06}"/>
              </a:ext>
            </a:extLst>
          </p:cNvPr>
          <p:cNvSpPr>
            <a:spLocks noGrp="1"/>
          </p:cNvSpPr>
          <p:nvPr>
            <p:ph type="body" sz="half" idx="2"/>
          </p:nvPr>
        </p:nvSpPr>
        <p:spPr>
          <a:xfrm>
            <a:off x="1115568" y="3549918"/>
            <a:ext cx="3794760" cy="2194037"/>
          </a:xfrm>
        </p:spPr>
        <p:txBody>
          <a:bodyPr anchor="t">
            <a:normAutofit/>
          </a:bodyPr>
          <a:lstStyle/>
          <a:p>
            <a:r>
              <a:rPr lang="en-US" dirty="0"/>
              <a:t>TYPE IF YOU MUST</a:t>
            </a:r>
          </a:p>
          <a:p>
            <a:r>
              <a:rPr lang="en-US" dirty="0"/>
              <a:t>SPEAK IF YOU DARE (</a:t>
            </a:r>
            <a:r>
              <a:rPr lang="en-US" i="1" dirty="0"/>
              <a:t>WHY NOT?!</a:t>
            </a:r>
            <a:r>
              <a:rPr lang="en-US" dirty="0"/>
              <a:t>)</a:t>
            </a:r>
            <a:endParaRPr lang="en-US"/>
          </a:p>
        </p:txBody>
      </p:sp>
      <p:sp>
        <p:nvSpPr>
          <p:cNvPr id="4" name="Footer Placeholder 3">
            <a:extLst>
              <a:ext uri="{FF2B5EF4-FFF2-40B4-BE49-F238E27FC236}">
                <a16:creationId xmlns:a16="http://schemas.microsoft.com/office/drawing/2014/main" id="{3EA8E97A-453B-27EF-55B2-38907E8AF92C}"/>
              </a:ext>
            </a:extLst>
          </p:cNvPr>
          <p:cNvSpPr>
            <a:spLocks noGrp="1"/>
          </p:cNvSpPr>
          <p:nvPr>
            <p:ph type="ftr" sz="quarter" idx="11"/>
          </p:nvPr>
        </p:nvSpPr>
        <p:spPr>
          <a:xfrm>
            <a:off x="804672" y="6236208"/>
            <a:ext cx="5124797" cy="320040"/>
          </a:xfrm>
        </p:spPr>
        <p:txBody>
          <a:bodyPr anchor="ctr">
            <a:normAutofit/>
          </a:bodyPr>
          <a:lstStyle/>
          <a:p>
            <a:pPr>
              <a:spcAft>
                <a:spcPts val="600"/>
              </a:spcAft>
            </a:pPr>
            <a:r>
              <a:rPr lang="en-US"/>
              <a:t>PRESENTED BY TYPE-IIX @ AMPOULETUDE.COM</a:t>
            </a:r>
          </a:p>
        </p:txBody>
      </p:sp>
    </p:spTree>
    <p:extLst>
      <p:ext uri="{BB962C8B-B14F-4D97-AF65-F5344CB8AC3E}">
        <p14:creationId xmlns:p14="http://schemas.microsoft.com/office/powerpoint/2010/main" val="3610635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387CE-EAAE-3076-B944-01D2541BFE69}"/>
              </a:ext>
            </a:extLst>
          </p:cNvPr>
          <p:cNvSpPr>
            <a:spLocks noGrp="1"/>
          </p:cNvSpPr>
          <p:nvPr>
            <p:ph type="title"/>
          </p:nvPr>
        </p:nvSpPr>
        <p:spPr>
          <a:xfrm>
            <a:off x="2231136" y="0"/>
            <a:ext cx="7729728" cy="1188720"/>
          </a:xfrm>
        </p:spPr>
        <p:txBody>
          <a:bodyPr/>
          <a:lstStyle/>
          <a:p>
            <a:r>
              <a:rPr lang="en-US" dirty="0"/>
              <a:t>SECTION overview</a:t>
            </a:r>
          </a:p>
        </p:txBody>
      </p:sp>
      <p:sp>
        <p:nvSpPr>
          <p:cNvPr id="3" name="Content Placeholder 2">
            <a:extLst>
              <a:ext uri="{FF2B5EF4-FFF2-40B4-BE49-F238E27FC236}">
                <a16:creationId xmlns:a16="http://schemas.microsoft.com/office/drawing/2014/main" id="{051D45A8-2672-B5B7-6C6D-8F1F56F78585}"/>
              </a:ext>
            </a:extLst>
          </p:cNvPr>
          <p:cNvSpPr>
            <a:spLocks noGrp="1"/>
          </p:cNvSpPr>
          <p:nvPr>
            <p:ph idx="1"/>
          </p:nvPr>
        </p:nvSpPr>
        <p:spPr>
          <a:xfrm>
            <a:off x="2300710" y="1395653"/>
            <a:ext cx="7729728" cy="4840555"/>
          </a:xfrm>
        </p:spPr>
        <p:txBody>
          <a:bodyPr>
            <a:normAutofit/>
          </a:bodyPr>
          <a:lstStyle/>
          <a:p>
            <a:pPr marL="342900" indent="-342900">
              <a:buFont typeface="+mj-lt"/>
              <a:buAutoNum type="arabicPeriod"/>
            </a:pPr>
            <a:r>
              <a:rPr lang="en-US" dirty="0"/>
              <a:t>Individualization</a:t>
            </a:r>
          </a:p>
          <a:p>
            <a:pPr marL="571500" lvl="1" indent="-342900">
              <a:spcBef>
                <a:spcPts val="200"/>
              </a:spcBef>
              <a:buFont typeface="+mj-lt"/>
              <a:buAutoNum type="alphaUcPeriod"/>
            </a:pPr>
            <a:r>
              <a:rPr lang="en-US" dirty="0"/>
              <a:t> Compound Selection</a:t>
            </a:r>
          </a:p>
          <a:p>
            <a:pPr marL="628650" lvl="1" indent="-400050">
              <a:spcBef>
                <a:spcPts val="200"/>
              </a:spcBef>
              <a:buFont typeface="+mj-lt"/>
              <a:buAutoNum type="alphaUcPeriod"/>
            </a:pPr>
            <a:r>
              <a:rPr lang="en-US" dirty="0"/>
              <a:t>Dose: Initial &amp; Titration</a:t>
            </a:r>
          </a:p>
          <a:p>
            <a:pPr marL="400050" indent="-400050">
              <a:buFont typeface="+mj-lt"/>
              <a:buAutoNum type="arabicPeriod"/>
            </a:pPr>
            <a:r>
              <a:rPr lang="en-US" dirty="0"/>
              <a:t>Efficacy</a:t>
            </a:r>
          </a:p>
          <a:p>
            <a:pPr marL="628650" lvl="1" indent="-400050">
              <a:spcBef>
                <a:spcPts val="200"/>
              </a:spcBef>
              <a:buFont typeface="+mj-lt"/>
              <a:buAutoNum type="alphaUcPeriod"/>
            </a:pPr>
            <a:r>
              <a:rPr lang="en-US" dirty="0"/>
              <a:t>Dose/Response</a:t>
            </a:r>
          </a:p>
          <a:p>
            <a:pPr marL="400050" indent="-400050">
              <a:spcBef>
                <a:spcPts val="200"/>
              </a:spcBef>
              <a:buFont typeface="+mj-lt"/>
              <a:buAutoNum type="arabicPeriod"/>
            </a:pPr>
            <a:r>
              <a:rPr lang="en-US" dirty="0"/>
              <a:t> Tolerability</a:t>
            </a:r>
          </a:p>
          <a:p>
            <a:pPr marL="400050" indent="-400050">
              <a:buFont typeface="+mj-lt"/>
              <a:buAutoNum type="arabicPeriod"/>
            </a:pPr>
            <a:r>
              <a:rPr lang="en-US" dirty="0"/>
              <a:t>Monitoring: Efficacy vs. Tolerability</a:t>
            </a:r>
          </a:p>
          <a:p>
            <a:pPr marL="571500" lvl="1" indent="-342900">
              <a:spcBef>
                <a:spcPts val="200"/>
              </a:spcBef>
              <a:buFont typeface="+mj-lt"/>
              <a:buAutoNum type="alphaUcPeriod"/>
            </a:pPr>
            <a:r>
              <a:rPr lang="en-US" dirty="0"/>
              <a:t>Push Factors</a:t>
            </a:r>
          </a:p>
          <a:p>
            <a:pPr marL="571500" lvl="1" indent="-342900">
              <a:spcBef>
                <a:spcPts val="200"/>
              </a:spcBef>
              <a:buFont typeface="+mj-lt"/>
              <a:buAutoNum type="alphaUcPeriod"/>
            </a:pPr>
            <a:r>
              <a:rPr lang="en-US" dirty="0"/>
              <a:t>Pull Factors</a:t>
            </a:r>
          </a:p>
          <a:p>
            <a:pPr marL="342900" indent="-342900">
              <a:buFont typeface="+mj-lt"/>
              <a:buAutoNum type="arabicPeriod"/>
            </a:pPr>
            <a:r>
              <a:rPr lang="en-US" dirty="0"/>
              <a:t>Application: Combination Strategies (Two [2] Worked Examples)</a:t>
            </a:r>
          </a:p>
          <a:p>
            <a:pPr marL="571500" lvl="1" indent="-342900">
              <a:spcBef>
                <a:spcPts val="200"/>
              </a:spcBef>
              <a:buFont typeface="+mj-lt"/>
              <a:buAutoNum type="alphaUcPeriod"/>
            </a:pPr>
            <a:r>
              <a:rPr lang="en-US" dirty="0"/>
              <a:t>Synergy</a:t>
            </a:r>
          </a:p>
          <a:p>
            <a:pPr marL="571500" lvl="1" indent="-342900">
              <a:spcBef>
                <a:spcPts val="200"/>
              </a:spcBef>
              <a:buFont typeface="+mj-lt"/>
              <a:buAutoNum type="alphaUcPeriod"/>
            </a:pPr>
            <a:r>
              <a:rPr lang="en-US" dirty="0"/>
              <a:t>Complementary</a:t>
            </a:r>
          </a:p>
          <a:p>
            <a:pPr marL="571500" lvl="1" indent="-342900">
              <a:spcBef>
                <a:spcPts val="200"/>
              </a:spcBef>
              <a:buFont typeface="+mj-lt"/>
              <a:buAutoNum type="alphaUcPeriod"/>
            </a:pPr>
            <a:r>
              <a:rPr lang="en-US" dirty="0"/>
              <a:t>Additive</a:t>
            </a:r>
          </a:p>
          <a:p>
            <a:pPr marL="400050" indent="-400050">
              <a:spcBef>
                <a:spcPts val="200"/>
              </a:spcBef>
              <a:buFont typeface="+mj-lt"/>
              <a:buAutoNum type="arabicPeriod"/>
            </a:pPr>
            <a:r>
              <a:rPr lang="en-US" dirty="0"/>
              <a:t>Q&amp;A</a:t>
            </a:r>
          </a:p>
          <a:p>
            <a:pPr lvl="2">
              <a:spcBef>
                <a:spcPts val="200"/>
              </a:spcBef>
              <a:buFont typeface="Wingdings" pitchFamily="2" charset="2"/>
              <a:buChar char="v"/>
            </a:pPr>
            <a:r>
              <a:rPr lang="en-US" dirty="0"/>
              <a:t>Principles of Cycle Design</a:t>
            </a:r>
          </a:p>
          <a:p>
            <a:pPr marL="342900" indent="-342900">
              <a:spcBef>
                <a:spcPts val="200"/>
              </a:spcBef>
              <a:buFont typeface="+mj-lt"/>
              <a:buAutoNum type="arabicPeriod"/>
            </a:pPr>
            <a:endParaRPr lang="en-US" dirty="0"/>
          </a:p>
          <a:p>
            <a:pPr marL="400050" indent="-400050">
              <a:buFont typeface="+mj-lt"/>
              <a:buAutoNum type="arabicPeriod"/>
            </a:pPr>
            <a:endParaRPr lang="en-US" dirty="0"/>
          </a:p>
          <a:p>
            <a:pPr marL="628650" lvl="1" indent="-400050">
              <a:buFont typeface="+mj-lt"/>
              <a:buAutoNum type="alphaUcPeriod"/>
            </a:pPr>
            <a:endParaRPr lang="en-US" dirty="0"/>
          </a:p>
        </p:txBody>
      </p:sp>
      <p:sp>
        <p:nvSpPr>
          <p:cNvPr id="4" name="Footer Placeholder 3">
            <a:extLst>
              <a:ext uri="{FF2B5EF4-FFF2-40B4-BE49-F238E27FC236}">
                <a16:creationId xmlns:a16="http://schemas.microsoft.com/office/drawing/2014/main" id="{9D561997-F93C-F41C-C7FE-8B6F8969D8D0}"/>
              </a:ext>
            </a:extLst>
          </p:cNvPr>
          <p:cNvSpPr>
            <a:spLocks noGrp="1"/>
          </p:cNvSpPr>
          <p:nvPr>
            <p:ph type="ftr" sz="quarter" idx="11"/>
          </p:nvPr>
        </p:nvSpPr>
        <p:spPr/>
        <p:txBody>
          <a:bodyPr/>
          <a:lstStyle/>
          <a:p>
            <a:r>
              <a:rPr lang="en-US"/>
              <a:t>PRESENTED BY TYPE-IIX @ AMPOULETUDE.COM</a:t>
            </a:r>
            <a:endParaRPr lang="en-US" dirty="0"/>
          </a:p>
        </p:txBody>
      </p:sp>
      <p:sp>
        <p:nvSpPr>
          <p:cNvPr id="5" name="Right Brace 4">
            <a:extLst>
              <a:ext uri="{FF2B5EF4-FFF2-40B4-BE49-F238E27FC236}">
                <a16:creationId xmlns:a16="http://schemas.microsoft.com/office/drawing/2014/main" id="{D1F9CD38-8A4B-E7C2-27A8-A1C0BA82C492}"/>
              </a:ext>
            </a:extLst>
          </p:cNvPr>
          <p:cNvSpPr/>
          <p:nvPr/>
        </p:nvSpPr>
        <p:spPr>
          <a:xfrm flipH="1">
            <a:off x="1993194" y="1395653"/>
            <a:ext cx="94022" cy="3235698"/>
          </a:xfrm>
          <a:prstGeom prst="rightBrace">
            <a:avLst/>
          </a:prstGeom>
        </p:spPr>
        <p:style>
          <a:lnRef idx="2">
            <a:schemeClr val="accent2"/>
          </a:lnRef>
          <a:fillRef idx="0">
            <a:schemeClr val="accent2"/>
          </a:fillRef>
          <a:effectRef idx="1">
            <a:schemeClr val="accent2"/>
          </a:effectRef>
          <a:fontRef idx="minor">
            <a:schemeClr val="tx1"/>
          </a:fontRef>
        </p:style>
        <p:txBody>
          <a:bodyPr rtlCol="0" anchor="ctr"/>
          <a:lstStyle/>
          <a:p>
            <a:pPr algn="ctr"/>
            <a:endParaRPr lang="en-US"/>
          </a:p>
        </p:txBody>
      </p:sp>
      <p:sp>
        <p:nvSpPr>
          <p:cNvPr id="6" name="TextBox 5">
            <a:extLst>
              <a:ext uri="{FF2B5EF4-FFF2-40B4-BE49-F238E27FC236}">
                <a16:creationId xmlns:a16="http://schemas.microsoft.com/office/drawing/2014/main" id="{4BD2F13E-4B63-5976-FB04-574FD46A2161}"/>
              </a:ext>
            </a:extLst>
          </p:cNvPr>
          <p:cNvSpPr txBox="1"/>
          <p:nvPr/>
        </p:nvSpPr>
        <p:spPr>
          <a:xfrm>
            <a:off x="1195349" y="1395653"/>
            <a:ext cx="797845" cy="369332"/>
          </a:xfrm>
          <a:prstGeom prst="rect">
            <a:avLst/>
          </a:prstGeom>
          <a:noFill/>
        </p:spPr>
        <p:txBody>
          <a:bodyPr wrap="square" rtlCol="0">
            <a:spAutoFit/>
          </a:bodyPr>
          <a:lstStyle/>
          <a:p>
            <a:pPr marL="285750" indent="-285750" algn="r">
              <a:buFont typeface="Wingdings" pitchFamily="2" charset="2"/>
              <a:buChar char="Ø"/>
            </a:pPr>
            <a:r>
              <a:rPr lang="en-US" dirty="0"/>
              <a:t>sex</a:t>
            </a:r>
          </a:p>
        </p:txBody>
      </p:sp>
      <p:sp>
        <p:nvSpPr>
          <p:cNvPr id="8" name="TextBox 7">
            <a:extLst>
              <a:ext uri="{FF2B5EF4-FFF2-40B4-BE49-F238E27FC236}">
                <a16:creationId xmlns:a16="http://schemas.microsoft.com/office/drawing/2014/main" id="{46E08868-F91F-7AF1-22FD-15211F0371AE}"/>
              </a:ext>
            </a:extLst>
          </p:cNvPr>
          <p:cNvSpPr txBox="1"/>
          <p:nvPr/>
        </p:nvSpPr>
        <p:spPr>
          <a:xfrm>
            <a:off x="592640" y="2259542"/>
            <a:ext cx="1400554" cy="646331"/>
          </a:xfrm>
          <a:prstGeom prst="rect">
            <a:avLst/>
          </a:prstGeom>
          <a:noFill/>
        </p:spPr>
        <p:txBody>
          <a:bodyPr wrap="square">
            <a:spAutoFit/>
          </a:bodyPr>
          <a:lstStyle/>
          <a:p>
            <a:pPr marL="285750" indent="-285750" algn="r">
              <a:buFont typeface="Wingdings" pitchFamily="2" charset="2"/>
              <a:buChar char="Ø"/>
            </a:pPr>
            <a:r>
              <a:rPr lang="en-US" dirty="0"/>
              <a:t>﻿risk tolerance</a:t>
            </a:r>
          </a:p>
        </p:txBody>
      </p:sp>
      <p:sp>
        <p:nvSpPr>
          <p:cNvPr id="10" name="TextBox 9">
            <a:extLst>
              <a:ext uri="{FF2B5EF4-FFF2-40B4-BE49-F238E27FC236}">
                <a16:creationId xmlns:a16="http://schemas.microsoft.com/office/drawing/2014/main" id="{599A4CA2-5C37-545E-D298-D4FFAB5291F6}"/>
              </a:ext>
            </a:extLst>
          </p:cNvPr>
          <p:cNvSpPr txBox="1"/>
          <p:nvPr/>
        </p:nvSpPr>
        <p:spPr>
          <a:xfrm>
            <a:off x="549901" y="3985020"/>
            <a:ext cx="1400554" cy="646331"/>
          </a:xfrm>
          <a:prstGeom prst="rect">
            <a:avLst/>
          </a:prstGeom>
          <a:noFill/>
        </p:spPr>
        <p:txBody>
          <a:bodyPr wrap="square">
            <a:spAutoFit/>
          </a:bodyPr>
          <a:lstStyle/>
          <a:p>
            <a:pPr marL="285750" indent="-285750" algn="r">
              <a:buFont typeface="Wingdings" pitchFamily="2" charset="2"/>
              <a:buChar char="Ø"/>
            </a:pPr>
            <a:r>
              <a:rPr lang="en-US" dirty="0"/>
              <a:t>training status</a:t>
            </a:r>
          </a:p>
        </p:txBody>
      </p:sp>
      <p:cxnSp>
        <p:nvCxnSpPr>
          <p:cNvPr id="12" name="Elbow Connector 11">
            <a:extLst>
              <a:ext uri="{FF2B5EF4-FFF2-40B4-BE49-F238E27FC236}">
                <a16:creationId xmlns:a16="http://schemas.microsoft.com/office/drawing/2014/main" id="{7EE318D0-5017-2ED9-0D42-00B60BD89B6D}"/>
              </a:ext>
            </a:extLst>
          </p:cNvPr>
          <p:cNvCxnSpPr>
            <a:cxnSpLocks/>
            <a:stCxn id="3" idx="1"/>
            <a:endCxn id="8" idx="3"/>
          </p:cNvCxnSpPr>
          <p:nvPr/>
        </p:nvCxnSpPr>
        <p:spPr>
          <a:xfrm rot="10800000">
            <a:off x="1993194" y="2582709"/>
            <a:ext cx="307516" cy="1233223"/>
          </a:xfrm>
          <a:prstGeom prst="bentConnector3">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E127DFB0-AB9D-D570-58ED-7201871808FC}"/>
              </a:ext>
            </a:extLst>
          </p:cNvPr>
          <p:cNvSpPr txBox="1"/>
          <p:nvPr/>
        </p:nvSpPr>
        <p:spPr>
          <a:xfrm>
            <a:off x="1195347" y="3260780"/>
            <a:ext cx="797845" cy="369332"/>
          </a:xfrm>
          <a:prstGeom prst="rect">
            <a:avLst/>
          </a:prstGeom>
          <a:noFill/>
        </p:spPr>
        <p:txBody>
          <a:bodyPr wrap="square" rtlCol="0">
            <a:spAutoFit/>
          </a:bodyPr>
          <a:lstStyle/>
          <a:p>
            <a:pPr marL="285750" indent="-285750" algn="r">
              <a:buFont typeface="Wingdings" pitchFamily="2" charset="2"/>
              <a:buChar char="Ø"/>
            </a:pPr>
            <a:r>
              <a:rPr lang="en-US" dirty="0"/>
              <a:t>age</a:t>
            </a:r>
          </a:p>
        </p:txBody>
      </p:sp>
      <p:cxnSp>
        <p:nvCxnSpPr>
          <p:cNvPr id="9" name="Elbow Connector 8">
            <a:extLst>
              <a:ext uri="{FF2B5EF4-FFF2-40B4-BE49-F238E27FC236}">
                <a16:creationId xmlns:a16="http://schemas.microsoft.com/office/drawing/2014/main" id="{06929679-8689-35DB-5136-D28DB4D04E04}"/>
              </a:ext>
            </a:extLst>
          </p:cNvPr>
          <p:cNvCxnSpPr>
            <a:cxnSpLocks/>
          </p:cNvCxnSpPr>
          <p:nvPr/>
        </p:nvCxnSpPr>
        <p:spPr>
          <a:xfrm rot="5400000">
            <a:off x="1876357" y="2089720"/>
            <a:ext cx="846321" cy="275910"/>
          </a:xfrm>
          <a:prstGeom prst="bentConnector3">
            <a:avLst/>
          </a:prstGeom>
          <a:ln>
            <a:headEnd type="triangle"/>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836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6A602-2247-381B-0FD3-4CDD7BF461E0}"/>
              </a:ext>
            </a:extLst>
          </p:cNvPr>
          <p:cNvSpPr>
            <a:spLocks noGrp="1"/>
          </p:cNvSpPr>
          <p:nvPr>
            <p:ph type="title"/>
          </p:nvPr>
        </p:nvSpPr>
        <p:spPr>
          <a:xfrm>
            <a:off x="2231136" y="0"/>
            <a:ext cx="7729728" cy="1188720"/>
          </a:xfrm>
        </p:spPr>
        <p:txBody>
          <a:bodyPr/>
          <a:lstStyle/>
          <a:p>
            <a:r>
              <a:rPr lang="en-US" dirty="0"/>
              <a:t>INDIVIDUALIZATION (</a:t>
            </a:r>
            <a:r>
              <a:rPr lang="en-US" i="1" dirty="0"/>
              <a:t>WORKFLOW</a:t>
            </a:r>
            <a:r>
              <a:rPr lang="en-US" dirty="0"/>
              <a:t>)</a:t>
            </a:r>
          </a:p>
        </p:txBody>
      </p:sp>
      <p:graphicFrame>
        <p:nvGraphicFramePr>
          <p:cNvPr id="7" name="Content Placeholder 6">
            <a:extLst>
              <a:ext uri="{FF2B5EF4-FFF2-40B4-BE49-F238E27FC236}">
                <a16:creationId xmlns:a16="http://schemas.microsoft.com/office/drawing/2014/main" id="{BBDA23DE-F1E4-8C83-69E2-CDB31396A7F4}"/>
              </a:ext>
            </a:extLst>
          </p:cNvPr>
          <p:cNvGraphicFramePr>
            <a:graphicFrameLocks noGrp="1"/>
          </p:cNvGraphicFramePr>
          <p:nvPr>
            <p:ph idx="1"/>
            <p:extLst>
              <p:ext uri="{D42A27DB-BD31-4B8C-83A1-F6EECF244321}">
                <p14:modId xmlns:p14="http://schemas.microsoft.com/office/powerpoint/2010/main" val="4154856502"/>
              </p:ext>
            </p:extLst>
          </p:nvPr>
        </p:nvGraphicFramePr>
        <p:xfrm>
          <a:off x="2230438" y="2638425"/>
          <a:ext cx="7731125" cy="31019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Footer Placeholder 5">
            <a:extLst>
              <a:ext uri="{FF2B5EF4-FFF2-40B4-BE49-F238E27FC236}">
                <a16:creationId xmlns:a16="http://schemas.microsoft.com/office/drawing/2014/main" id="{A354EBAA-B12E-14E4-A5EE-BF51193CF408}"/>
              </a:ext>
            </a:extLst>
          </p:cNvPr>
          <p:cNvSpPr>
            <a:spLocks noGrp="1"/>
          </p:cNvSpPr>
          <p:nvPr>
            <p:ph type="ftr" sz="quarter" idx="11"/>
          </p:nvPr>
        </p:nvSpPr>
        <p:spPr/>
        <p:txBody>
          <a:bodyPr/>
          <a:lstStyle/>
          <a:p>
            <a:r>
              <a:rPr lang="en-US"/>
              <a:t>PRESENTED BY TYPE-IIX @ AMPOULETUDE.COM</a:t>
            </a:r>
            <a:endParaRPr lang="en-US" dirty="0"/>
          </a:p>
        </p:txBody>
      </p:sp>
    </p:spTree>
    <p:extLst>
      <p:ext uri="{BB962C8B-B14F-4D97-AF65-F5344CB8AC3E}">
        <p14:creationId xmlns:p14="http://schemas.microsoft.com/office/powerpoint/2010/main" val="950383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2AB3D-55F1-1DB5-D497-738D287DC6B6}"/>
              </a:ext>
            </a:extLst>
          </p:cNvPr>
          <p:cNvSpPr>
            <a:spLocks noGrp="1"/>
          </p:cNvSpPr>
          <p:nvPr>
            <p:ph type="title"/>
          </p:nvPr>
        </p:nvSpPr>
        <p:spPr>
          <a:xfrm>
            <a:off x="2231136" y="0"/>
            <a:ext cx="7729728" cy="1188720"/>
          </a:xfrm>
        </p:spPr>
        <p:txBody>
          <a:bodyPr/>
          <a:lstStyle/>
          <a:p>
            <a:r>
              <a:rPr lang="en-US" dirty="0"/>
              <a:t>ASSESSING RISK TOLERANCE</a:t>
            </a:r>
          </a:p>
        </p:txBody>
      </p:sp>
      <p:graphicFrame>
        <p:nvGraphicFramePr>
          <p:cNvPr id="7" name="Content Placeholder 6">
            <a:extLst>
              <a:ext uri="{FF2B5EF4-FFF2-40B4-BE49-F238E27FC236}">
                <a16:creationId xmlns:a16="http://schemas.microsoft.com/office/drawing/2014/main" id="{09AE217C-A3B3-47C9-B3EE-05008E69E8E2}"/>
              </a:ext>
            </a:extLst>
          </p:cNvPr>
          <p:cNvGraphicFramePr>
            <a:graphicFrameLocks noGrp="1"/>
          </p:cNvGraphicFramePr>
          <p:nvPr>
            <p:ph idx="1"/>
            <p:extLst>
              <p:ext uri="{D42A27DB-BD31-4B8C-83A1-F6EECF244321}">
                <p14:modId xmlns:p14="http://schemas.microsoft.com/office/powerpoint/2010/main" val="2568530193"/>
              </p:ext>
            </p:extLst>
          </p:nvPr>
        </p:nvGraphicFramePr>
        <p:xfrm>
          <a:off x="2014151" y="2238999"/>
          <a:ext cx="7946711" cy="39972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Footer Placeholder 5">
            <a:extLst>
              <a:ext uri="{FF2B5EF4-FFF2-40B4-BE49-F238E27FC236}">
                <a16:creationId xmlns:a16="http://schemas.microsoft.com/office/drawing/2014/main" id="{A4C24358-83E2-7CC4-7AB6-96AF6993C80D}"/>
              </a:ext>
            </a:extLst>
          </p:cNvPr>
          <p:cNvSpPr>
            <a:spLocks noGrp="1"/>
          </p:cNvSpPr>
          <p:nvPr>
            <p:ph type="ftr" sz="quarter" idx="11"/>
          </p:nvPr>
        </p:nvSpPr>
        <p:spPr/>
        <p:txBody>
          <a:bodyPr/>
          <a:lstStyle/>
          <a:p>
            <a:r>
              <a:rPr lang="en-US"/>
              <a:t>PRESENTED BY TYPE-IIX @ AMPOULETUDE.COM</a:t>
            </a:r>
            <a:endParaRPr lang="en-US" dirty="0"/>
          </a:p>
        </p:txBody>
      </p:sp>
      <p:sp>
        <p:nvSpPr>
          <p:cNvPr id="8" name="Folded Corner 7">
            <a:extLst>
              <a:ext uri="{FF2B5EF4-FFF2-40B4-BE49-F238E27FC236}">
                <a16:creationId xmlns:a16="http://schemas.microsoft.com/office/drawing/2014/main" id="{7668E4F3-58A4-0902-829D-97FF42822515}"/>
              </a:ext>
            </a:extLst>
          </p:cNvPr>
          <p:cNvSpPr/>
          <p:nvPr/>
        </p:nvSpPr>
        <p:spPr>
          <a:xfrm>
            <a:off x="4560961" y="1371601"/>
            <a:ext cx="2297039" cy="579230"/>
          </a:xfrm>
          <a:prstGeom prst="foldedCorner">
            <a:avLst/>
          </a:prstGeom>
          <a:solidFill>
            <a:schemeClr val="tx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50" dirty="0"/>
              <a:t>Objective-Oriented Planning and Monitoring of Body Comp. (</a:t>
            </a:r>
            <a:r>
              <a:rPr lang="en-US" sz="1050" i="1" dirty="0"/>
              <a:t>proprietary materials</a:t>
            </a:r>
            <a:r>
              <a:rPr lang="en-US" sz="1050" dirty="0"/>
              <a:t>)</a:t>
            </a:r>
          </a:p>
        </p:txBody>
      </p:sp>
      <p:sp>
        <p:nvSpPr>
          <p:cNvPr id="9" name="Folded Corner 8">
            <a:extLst>
              <a:ext uri="{FF2B5EF4-FFF2-40B4-BE49-F238E27FC236}">
                <a16:creationId xmlns:a16="http://schemas.microsoft.com/office/drawing/2014/main" id="{2730D916-FE11-6A3B-5E2C-C4FB4F3DEE62}"/>
              </a:ext>
            </a:extLst>
          </p:cNvPr>
          <p:cNvSpPr/>
          <p:nvPr/>
        </p:nvSpPr>
        <p:spPr>
          <a:xfrm>
            <a:off x="2231138" y="1371601"/>
            <a:ext cx="1957804" cy="579229"/>
          </a:xfrm>
          <a:prstGeom prst="foldedCorner">
            <a:avLst/>
          </a:prstGeom>
          <a:solidFill>
            <a:schemeClr val="tx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Individualized CVD Risk Profile (</a:t>
            </a:r>
            <a:r>
              <a:rPr lang="en-US" sz="1200" i="1" dirty="0"/>
              <a:t>proprietary materials</a:t>
            </a:r>
            <a:r>
              <a:rPr lang="en-US" sz="1200" dirty="0"/>
              <a:t>)</a:t>
            </a:r>
          </a:p>
        </p:txBody>
      </p:sp>
      <p:sp>
        <p:nvSpPr>
          <p:cNvPr id="10" name="Folded Corner 9">
            <a:extLst>
              <a:ext uri="{FF2B5EF4-FFF2-40B4-BE49-F238E27FC236}">
                <a16:creationId xmlns:a16="http://schemas.microsoft.com/office/drawing/2014/main" id="{BC473CEC-2B35-5ADE-C845-D3C06F527A11}"/>
              </a:ext>
            </a:extLst>
          </p:cNvPr>
          <p:cNvSpPr/>
          <p:nvPr/>
        </p:nvSpPr>
        <p:spPr>
          <a:xfrm>
            <a:off x="7169553" y="1371601"/>
            <a:ext cx="2791309" cy="579229"/>
          </a:xfrm>
          <a:prstGeom prst="foldedCorner">
            <a:avLst/>
          </a:prstGeom>
          <a:solidFill>
            <a:schemeClr val="tx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Basic Health Self-Monitoring for Long-Term AAS Users (</a:t>
            </a:r>
            <a:r>
              <a:rPr lang="en-US" sz="1200" i="1" dirty="0"/>
              <a:t>proprietary materials</a:t>
            </a:r>
            <a:r>
              <a:rPr lang="en-US" sz="1200" dirty="0"/>
              <a:t>)</a:t>
            </a:r>
          </a:p>
        </p:txBody>
      </p:sp>
      <p:graphicFrame>
        <p:nvGraphicFramePr>
          <p:cNvPr id="11" name="Diagram 10">
            <a:extLst>
              <a:ext uri="{FF2B5EF4-FFF2-40B4-BE49-F238E27FC236}">
                <a16:creationId xmlns:a16="http://schemas.microsoft.com/office/drawing/2014/main" id="{1BE5D4EB-8113-74F8-AC8D-36EFA1637BBC}"/>
              </a:ext>
            </a:extLst>
          </p:cNvPr>
          <p:cNvGraphicFramePr/>
          <p:nvPr>
            <p:extLst>
              <p:ext uri="{D42A27DB-BD31-4B8C-83A1-F6EECF244321}">
                <p14:modId xmlns:p14="http://schemas.microsoft.com/office/powerpoint/2010/main" val="2720423093"/>
              </p:ext>
            </p:extLst>
          </p:nvPr>
        </p:nvGraphicFramePr>
        <p:xfrm>
          <a:off x="7501389" y="2238999"/>
          <a:ext cx="2650836" cy="230524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148481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01520-D5AE-9091-CA9E-44B9E082B7BA}"/>
              </a:ext>
            </a:extLst>
          </p:cNvPr>
          <p:cNvSpPr>
            <a:spLocks noGrp="1"/>
          </p:cNvSpPr>
          <p:nvPr>
            <p:ph type="title"/>
          </p:nvPr>
        </p:nvSpPr>
        <p:spPr>
          <a:xfrm>
            <a:off x="2231136" y="0"/>
            <a:ext cx="7729728" cy="1188720"/>
          </a:xfrm>
        </p:spPr>
        <p:txBody>
          <a:bodyPr/>
          <a:lstStyle/>
          <a:p>
            <a:r>
              <a:rPr lang="en-US" dirty="0"/>
              <a:t>COMPOUND SELECTION &amp; DOSING</a:t>
            </a:r>
          </a:p>
        </p:txBody>
      </p:sp>
      <p:graphicFrame>
        <p:nvGraphicFramePr>
          <p:cNvPr id="5" name="Content Placeholder 4">
            <a:extLst>
              <a:ext uri="{FF2B5EF4-FFF2-40B4-BE49-F238E27FC236}">
                <a16:creationId xmlns:a16="http://schemas.microsoft.com/office/drawing/2014/main" id="{3F6E3650-AE2A-15F4-C75C-A2C88BE86729}"/>
              </a:ext>
            </a:extLst>
          </p:cNvPr>
          <p:cNvGraphicFramePr>
            <a:graphicFrameLocks noGrp="1"/>
          </p:cNvGraphicFramePr>
          <p:nvPr>
            <p:ph idx="1"/>
            <p:extLst>
              <p:ext uri="{D42A27DB-BD31-4B8C-83A1-F6EECF244321}">
                <p14:modId xmlns:p14="http://schemas.microsoft.com/office/powerpoint/2010/main" val="3749096354"/>
              </p:ext>
            </p:extLst>
          </p:nvPr>
        </p:nvGraphicFramePr>
        <p:xfrm>
          <a:off x="2230438" y="2638425"/>
          <a:ext cx="7731125" cy="31019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a:extLst>
              <a:ext uri="{FF2B5EF4-FFF2-40B4-BE49-F238E27FC236}">
                <a16:creationId xmlns:a16="http://schemas.microsoft.com/office/drawing/2014/main" id="{E396A0A1-D1B4-CA8D-53C4-82149812DDCB}"/>
              </a:ext>
            </a:extLst>
          </p:cNvPr>
          <p:cNvSpPr>
            <a:spLocks noGrp="1"/>
          </p:cNvSpPr>
          <p:nvPr>
            <p:ph type="ftr" sz="quarter" idx="11"/>
          </p:nvPr>
        </p:nvSpPr>
        <p:spPr/>
        <p:txBody>
          <a:bodyPr/>
          <a:lstStyle/>
          <a:p>
            <a:r>
              <a:rPr lang="en-US"/>
              <a:t>PRESENTED BY TYPE-IIX @ AMPOULETUDE.COM</a:t>
            </a:r>
            <a:endParaRPr lang="en-US" dirty="0"/>
          </a:p>
        </p:txBody>
      </p:sp>
    </p:spTree>
    <p:extLst>
      <p:ext uri="{BB962C8B-B14F-4D97-AF65-F5344CB8AC3E}">
        <p14:creationId xmlns:p14="http://schemas.microsoft.com/office/powerpoint/2010/main" val="716057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AE7915-A48B-423D-50E3-92FD412AA2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0AFE71-A0F2-6CD8-578A-07E179C26DA9}"/>
              </a:ext>
            </a:extLst>
          </p:cNvPr>
          <p:cNvSpPr>
            <a:spLocks noGrp="1"/>
          </p:cNvSpPr>
          <p:nvPr>
            <p:ph type="title"/>
          </p:nvPr>
        </p:nvSpPr>
        <p:spPr>
          <a:xfrm>
            <a:off x="2231136" y="0"/>
            <a:ext cx="7729728" cy="1188720"/>
          </a:xfrm>
        </p:spPr>
        <p:txBody>
          <a:bodyPr>
            <a:normAutofit fontScale="90000"/>
          </a:bodyPr>
          <a:lstStyle/>
          <a:p>
            <a:r>
              <a:rPr lang="en-US" dirty="0"/>
              <a:t>MONITORING</a:t>
            </a:r>
            <a:br>
              <a:rPr lang="en-US" dirty="0"/>
            </a:br>
            <a:r>
              <a:rPr lang="en-US" dirty="0"/>
              <a:t>TRADING-OFF EFFICACY VS. TOLERABILITY</a:t>
            </a:r>
          </a:p>
        </p:txBody>
      </p:sp>
      <p:graphicFrame>
        <p:nvGraphicFramePr>
          <p:cNvPr id="5" name="Content Placeholder 4">
            <a:extLst>
              <a:ext uri="{FF2B5EF4-FFF2-40B4-BE49-F238E27FC236}">
                <a16:creationId xmlns:a16="http://schemas.microsoft.com/office/drawing/2014/main" id="{E54F63FD-B88A-0A88-2115-D06D3CC5E142}"/>
              </a:ext>
            </a:extLst>
          </p:cNvPr>
          <p:cNvGraphicFramePr>
            <a:graphicFrameLocks noGrp="1"/>
          </p:cNvGraphicFramePr>
          <p:nvPr>
            <p:ph idx="1"/>
            <p:extLst>
              <p:ext uri="{D42A27DB-BD31-4B8C-83A1-F6EECF244321}">
                <p14:modId xmlns:p14="http://schemas.microsoft.com/office/powerpoint/2010/main" val="2746791826"/>
              </p:ext>
            </p:extLst>
          </p:nvPr>
        </p:nvGraphicFramePr>
        <p:xfrm>
          <a:off x="2230439" y="1468583"/>
          <a:ext cx="7729728" cy="42718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a:extLst>
              <a:ext uri="{FF2B5EF4-FFF2-40B4-BE49-F238E27FC236}">
                <a16:creationId xmlns:a16="http://schemas.microsoft.com/office/drawing/2014/main" id="{776925B2-517A-0E49-58E5-8837FAFC945A}"/>
              </a:ext>
            </a:extLst>
          </p:cNvPr>
          <p:cNvSpPr>
            <a:spLocks noGrp="1"/>
          </p:cNvSpPr>
          <p:nvPr>
            <p:ph type="ftr" sz="quarter" idx="11"/>
          </p:nvPr>
        </p:nvSpPr>
        <p:spPr/>
        <p:txBody>
          <a:bodyPr/>
          <a:lstStyle/>
          <a:p>
            <a:r>
              <a:rPr lang="en-US"/>
              <a:t>PRESENTED BY TYPE-IIX @ AMPOULETUDE.COM</a:t>
            </a:r>
            <a:endParaRPr lang="en-US" dirty="0"/>
          </a:p>
        </p:txBody>
      </p:sp>
    </p:spTree>
    <p:extLst>
      <p:ext uri="{BB962C8B-B14F-4D97-AF65-F5344CB8AC3E}">
        <p14:creationId xmlns:p14="http://schemas.microsoft.com/office/powerpoint/2010/main" val="2773006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9329BD-0B5A-7A73-3378-B1CDDCDC09B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6239D18-2E2F-7CF3-6019-8A534965D63A}"/>
              </a:ext>
            </a:extLst>
          </p:cNvPr>
          <p:cNvSpPr>
            <a:spLocks noGrp="1"/>
          </p:cNvSpPr>
          <p:nvPr>
            <p:ph type="title"/>
          </p:nvPr>
        </p:nvSpPr>
        <p:spPr>
          <a:xfrm>
            <a:off x="2231136" y="0"/>
            <a:ext cx="7729728" cy="1188720"/>
          </a:xfrm>
        </p:spPr>
        <p:txBody>
          <a:bodyPr>
            <a:normAutofit/>
          </a:bodyPr>
          <a:lstStyle/>
          <a:p>
            <a:r>
              <a:rPr lang="en-US" dirty="0"/>
              <a:t>Optimization of efficacy/tolerability</a:t>
            </a:r>
          </a:p>
        </p:txBody>
      </p:sp>
      <p:graphicFrame>
        <p:nvGraphicFramePr>
          <p:cNvPr id="9" name="Content Placeholder 8">
            <a:extLst>
              <a:ext uri="{FF2B5EF4-FFF2-40B4-BE49-F238E27FC236}">
                <a16:creationId xmlns:a16="http://schemas.microsoft.com/office/drawing/2014/main" id="{D8F2B984-A60F-8A21-6B4D-3FF2D6DD4B27}"/>
              </a:ext>
            </a:extLst>
          </p:cNvPr>
          <p:cNvGraphicFramePr>
            <a:graphicFrameLocks noGrp="1"/>
          </p:cNvGraphicFramePr>
          <p:nvPr>
            <p:ph idx="1"/>
            <p:extLst>
              <p:ext uri="{D42A27DB-BD31-4B8C-83A1-F6EECF244321}">
                <p14:modId xmlns:p14="http://schemas.microsoft.com/office/powerpoint/2010/main" val="3266968701"/>
              </p:ext>
            </p:extLst>
          </p:nvPr>
        </p:nvGraphicFramePr>
        <p:xfrm>
          <a:off x="2230438" y="2638425"/>
          <a:ext cx="7731125" cy="31019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a:extLst>
              <a:ext uri="{FF2B5EF4-FFF2-40B4-BE49-F238E27FC236}">
                <a16:creationId xmlns:a16="http://schemas.microsoft.com/office/drawing/2014/main" id="{37A70527-0A66-0781-59CF-49526F31DE03}"/>
              </a:ext>
            </a:extLst>
          </p:cNvPr>
          <p:cNvSpPr>
            <a:spLocks noGrp="1"/>
          </p:cNvSpPr>
          <p:nvPr>
            <p:ph type="ftr" sz="quarter" idx="11"/>
          </p:nvPr>
        </p:nvSpPr>
        <p:spPr/>
        <p:txBody>
          <a:bodyPr/>
          <a:lstStyle/>
          <a:p>
            <a:r>
              <a:rPr lang="en-US"/>
              <a:t>PRESENTED BY TYPE-IIX @ AMPOULETUDE.COM</a:t>
            </a:r>
            <a:endParaRPr lang="en-US" dirty="0"/>
          </a:p>
        </p:txBody>
      </p:sp>
      <p:sp>
        <p:nvSpPr>
          <p:cNvPr id="3" name="TextBox 2">
            <a:extLst>
              <a:ext uri="{FF2B5EF4-FFF2-40B4-BE49-F238E27FC236}">
                <a16:creationId xmlns:a16="http://schemas.microsoft.com/office/drawing/2014/main" id="{F90F4E72-1A61-1348-39FF-F2EBD6154C29}"/>
              </a:ext>
            </a:extLst>
          </p:cNvPr>
          <p:cNvSpPr txBox="1"/>
          <p:nvPr/>
        </p:nvSpPr>
        <p:spPr>
          <a:xfrm>
            <a:off x="4954263" y="1636573"/>
            <a:ext cx="2282079" cy="276999"/>
          </a:xfrm>
          <a:prstGeom prst="rect">
            <a:avLst/>
          </a:prstGeom>
          <a:noFill/>
        </p:spPr>
        <p:txBody>
          <a:bodyPr wrap="square" rtlCol="0">
            <a:spAutoFit/>
          </a:bodyPr>
          <a:lstStyle/>
          <a:p>
            <a:r>
              <a:rPr lang="en-US" sz="1200" dirty="0">
                <a:ln w="22225">
                  <a:solidFill>
                    <a:schemeClr val="accent1">
                      <a:alpha val="10015"/>
                    </a:schemeClr>
                  </a:solidFill>
                </a:ln>
                <a:solidFill>
                  <a:schemeClr val="accent3"/>
                </a:solidFill>
                <a:effectLst>
                  <a:outerShdw blurRad="50800" dist="38100" dir="8100000" algn="tr" rotWithShape="0">
                    <a:schemeClr val="tx2">
                      <a:alpha val="40000"/>
                    </a:schemeClr>
                  </a:outerShdw>
                </a:effectLst>
              </a:rPr>
              <a:t>COMBINATION STRATEGIES</a:t>
            </a:r>
          </a:p>
        </p:txBody>
      </p:sp>
      <p:sp>
        <p:nvSpPr>
          <p:cNvPr id="6" name="TextBox 5">
            <a:extLst>
              <a:ext uri="{FF2B5EF4-FFF2-40B4-BE49-F238E27FC236}">
                <a16:creationId xmlns:a16="http://schemas.microsoft.com/office/drawing/2014/main" id="{0D023468-F4E0-CD8E-E2A7-9C2E63BB34B8}"/>
              </a:ext>
            </a:extLst>
          </p:cNvPr>
          <p:cNvSpPr txBox="1"/>
          <p:nvPr/>
        </p:nvSpPr>
        <p:spPr>
          <a:xfrm>
            <a:off x="6146799" y="5221427"/>
            <a:ext cx="646546" cy="276999"/>
          </a:xfrm>
          <a:prstGeom prst="rect">
            <a:avLst/>
          </a:prstGeom>
          <a:noFill/>
        </p:spPr>
        <p:txBody>
          <a:bodyPr wrap="square" rtlCol="0">
            <a:spAutoFit/>
          </a:bodyPr>
          <a:lstStyle/>
          <a:p>
            <a:r>
              <a:rPr lang="en-US" sz="1200" dirty="0"/>
              <a:t>DOSE</a:t>
            </a:r>
          </a:p>
        </p:txBody>
      </p:sp>
      <p:sp>
        <p:nvSpPr>
          <p:cNvPr id="10" name="Right Brace 9">
            <a:extLst>
              <a:ext uri="{FF2B5EF4-FFF2-40B4-BE49-F238E27FC236}">
                <a16:creationId xmlns:a16="http://schemas.microsoft.com/office/drawing/2014/main" id="{E049E481-4C4C-4E00-1E55-0F7FFCEE5C7B}"/>
              </a:ext>
            </a:extLst>
          </p:cNvPr>
          <p:cNvSpPr/>
          <p:nvPr/>
        </p:nvSpPr>
        <p:spPr>
          <a:xfrm rot="16200000">
            <a:off x="5779073" y="-403229"/>
            <a:ext cx="735453" cy="5347854"/>
          </a:xfrm>
          <a:prstGeom prst="rightBrace">
            <a:avLst/>
          </a:prstGeom>
          <a:ln w="31750"/>
        </p:spPr>
        <p:style>
          <a:lnRef idx="1">
            <a:schemeClr val="accent2"/>
          </a:lnRef>
          <a:fillRef idx="0">
            <a:schemeClr val="accent2"/>
          </a:fillRef>
          <a:effectRef idx="0">
            <a:schemeClr val="accent2"/>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1399584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F6E28-0D64-EDE9-E7ED-2147A0CDB84B}"/>
              </a:ext>
            </a:extLst>
          </p:cNvPr>
          <p:cNvSpPr>
            <a:spLocks noGrp="1"/>
          </p:cNvSpPr>
          <p:nvPr>
            <p:ph type="title"/>
          </p:nvPr>
        </p:nvSpPr>
        <p:spPr>
          <a:xfrm>
            <a:off x="1600200" y="301752"/>
            <a:ext cx="8991600" cy="1645920"/>
          </a:xfrm>
        </p:spPr>
        <p:txBody>
          <a:bodyPr>
            <a:normAutofit fontScale="90000"/>
          </a:bodyPr>
          <a:lstStyle/>
          <a:p>
            <a:r>
              <a:rPr lang="en-US" dirty="0"/>
              <a:t>Worked example</a:t>
            </a:r>
            <a:br>
              <a:rPr lang="en-US" dirty="0"/>
            </a:br>
            <a:r>
              <a:rPr lang="en-US" dirty="0"/>
              <a:t>case 1: </a:t>
            </a:r>
            <a:r>
              <a:rPr lang="en-US" dirty="0">
                <a:solidFill>
                  <a:schemeClr val="bg2"/>
                </a:solidFill>
              </a:rPr>
              <a:t>male model who derives an income from his physique</a:t>
            </a:r>
          </a:p>
        </p:txBody>
      </p:sp>
      <p:sp>
        <p:nvSpPr>
          <p:cNvPr id="3" name="Text Placeholder 2">
            <a:extLst>
              <a:ext uri="{FF2B5EF4-FFF2-40B4-BE49-F238E27FC236}">
                <a16:creationId xmlns:a16="http://schemas.microsoft.com/office/drawing/2014/main" id="{3B6E6CFC-1311-1C84-7E7D-7C53CFF6D1C1}"/>
              </a:ext>
            </a:extLst>
          </p:cNvPr>
          <p:cNvSpPr>
            <a:spLocks noGrp="1"/>
          </p:cNvSpPr>
          <p:nvPr>
            <p:ph type="body" idx="1"/>
          </p:nvPr>
        </p:nvSpPr>
        <p:spPr>
          <a:xfrm>
            <a:off x="1600200" y="2172682"/>
            <a:ext cx="8991600" cy="3978736"/>
          </a:xfrm>
        </p:spPr>
        <p:txBody>
          <a:bodyPr>
            <a:normAutofit lnSpcReduction="10000"/>
          </a:bodyPr>
          <a:lstStyle/>
          <a:p>
            <a:r>
              <a:rPr lang="en-US" sz="1400" dirty="0"/>
              <a:t>The subject is a healthy (10% b.f., 25 kg/m ﻿² FFMI) 26-year-old man who derives an income from his physique (modeling, acting). His principal objective is </a:t>
            </a:r>
            <a:r>
              <a:rPr lang="en-US" sz="1400" i="1" dirty="0" err="1"/>
              <a:t>recomp</a:t>
            </a:r>
            <a:r>
              <a:rPr lang="en-US" sz="1400" i="1" dirty="0"/>
              <a:t> </a:t>
            </a:r>
            <a:r>
              <a:rPr lang="en-US" sz="1400" dirty="0"/>
              <a:t>(﻿↑FFM &amp; ﻿↓FM) for a photo shoot in 8 weeks:</a:t>
            </a:r>
          </a:p>
          <a:p>
            <a:r>
              <a:rPr lang="en-US" sz="1400" u="sng" dirty="0">
                <a:solidFill>
                  <a:schemeClr val="accent1"/>
                </a:solidFill>
              </a:rPr>
              <a:t>Considerations</a:t>
            </a:r>
            <a:r>
              <a:rPr lang="en-US" sz="1400" dirty="0"/>
              <a:t>:</a:t>
            </a:r>
          </a:p>
          <a:p>
            <a:pPr marL="342900" indent="-342900">
              <a:buFont typeface="Arial" panose="020B0604020202020204" pitchFamily="34" charset="0"/>
              <a:buChar char="•"/>
            </a:pPr>
            <a:r>
              <a:rPr lang="en-US" sz="1400" dirty="0"/>
              <a:t>Absolute unwillingness to “blast &amp; cruise,” therefore</a:t>
            </a:r>
          </a:p>
          <a:p>
            <a:pPr marL="800100" lvl="1" indent="-342900">
              <a:buFont typeface="Arial" panose="020B0604020202020204" pitchFamily="34" charset="0"/>
              <a:buChar char="•"/>
            </a:pPr>
            <a:r>
              <a:rPr lang="en-US" sz="1400" dirty="0"/>
              <a:t>Maximal maintenance of FFM (i.e., skeletal muscle) and endogenous T secretion after the course has completed</a:t>
            </a:r>
          </a:p>
          <a:p>
            <a:pPr marL="342900" indent="-342900">
              <a:buFont typeface="Arial" panose="020B0604020202020204" pitchFamily="34" charset="0"/>
              <a:buChar char="•"/>
            </a:pPr>
            <a:r>
              <a:rPr lang="en-US" sz="1400" dirty="0"/>
              <a:t>Inaccessibility to or no availability for </a:t>
            </a:r>
            <a:r>
              <a:rPr lang="en-US" sz="1400" dirty="0" err="1"/>
              <a:t>hCG</a:t>
            </a:r>
            <a:r>
              <a:rPr lang="en-US" sz="1400" dirty="0"/>
              <a:t> or </a:t>
            </a:r>
            <a:r>
              <a:rPr lang="en-US" sz="1400" dirty="0" err="1"/>
              <a:t>hMG</a:t>
            </a:r>
            <a:r>
              <a:rPr lang="en-US" sz="1400" dirty="0"/>
              <a:t>, that serve the task of maintenance of </a:t>
            </a:r>
            <a:r>
              <a:rPr lang="en-US" sz="1400" dirty="0" err="1"/>
              <a:t>spermato</a:t>
            </a:r>
            <a:r>
              <a:rPr lang="en-US" sz="1400" dirty="0"/>
              <a:t>- &amp; steroid- genesis</a:t>
            </a:r>
          </a:p>
          <a:p>
            <a:pPr marL="342900" indent="-342900">
              <a:buFont typeface="Arial" panose="020B0604020202020204" pitchFamily="34" charset="0"/>
              <a:buChar char="•"/>
            </a:pPr>
            <a:r>
              <a:rPr lang="en-US" sz="1400" dirty="0"/>
              <a:t>Absolute unwillingness and/or intolerability for edema (fluid retention) from growth factors (e.g., </a:t>
            </a:r>
            <a:r>
              <a:rPr lang="en-US" sz="1400" dirty="0" err="1"/>
              <a:t>rhGH</a:t>
            </a:r>
            <a:r>
              <a:rPr lang="en-US" sz="1400" dirty="0"/>
              <a:t>)</a:t>
            </a:r>
          </a:p>
          <a:p>
            <a:r>
              <a:rPr lang="en-US" sz="1400" u="sng" dirty="0">
                <a:solidFill>
                  <a:schemeClr val="accent1"/>
                </a:solidFill>
              </a:rPr>
              <a:t>Assumptions</a:t>
            </a:r>
            <a:r>
              <a:rPr lang="en-US" sz="1400" dirty="0"/>
              <a:t>:</a:t>
            </a:r>
          </a:p>
          <a:p>
            <a:pPr marL="285750" indent="-285750">
              <a:buFont typeface="Arial" panose="020B0604020202020204" pitchFamily="34" charset="0"/>
              <a:buChar char="•"/>
            </a:pPr>
            <a:r>
              <a:rPr lang="en-US" sz="1400" dirty="0"/>
              <a:t>Suppressive effects on </a:t>
            </a:r>
            <a:r>
              <a:rPr lang="en-US" sz="1400" dirty="0" err="1"/>
              <a:t>spermato</a:t>
            </a:r>
            <a:r>
              <a:rPr lang="en-US" sz="1400" dirty="0"/>
              <a:t>- &amp; </a:t>
            </a:r>
            <a:r>
              <a:rPr lang="en-US" sz="1400" dirty="0" err="1"/>
              <a:t>steroido</a:t>
            </a:r>
            <a:r>
              <a:rPr lang="en-US" sz="1400" dirty="0"/>
              <a:t>- genesis are a product of time &amp; dose – </a:t>
            </a:r>
            <a:r>
              <a:rPr lang="en-US" sz="1400" dirty="0">
                <a:solidFill>
                  <a:schemeClr val="accent3"/>
                </a:solidFill>
              </a:rPr>
              <a:t>synergy</a:t>
            </a:r>
            <a:r>
              <a:rPr lang="en-US" sz="1400" dirty="0"/>
              <a:t> reduces dose</a:t>
            </a:r>
          </a:p>
          <a:p>
            <a:pPr marL="285750" indent="-285750">
              <a:buFont typeface="Arial" panose="020B0604020202020204" pitchFamily="34" charset="0"/>
              <a:buChar char="•"/>
            </a:pPr>
            <a:r>
              <a:rPr lang="en-US" sz="1400" dirty="0"/>
              <a:t>Total exogenous AAS washout is not necessary to remove the stressors to HPG axis, exerting a permissive effect on restoration of </a:t>
            </a:r>
            <a:r>
              <a:rPr lang="en-US" sz="1400" dirty="0" err="1"/>
              <a:t>spermato</a:t>
            </a:r>
            <a:r>
              <a:rPr lang="en-US" sz="1400" dirty="0"/>
              <a:t>- &amp; steroid- genesis, and/or</a:t>
            </a:r>
          </a:p>
          <a:p>
            <a:pPr marL="285750" indent="-285750">
              <a:buFont typeface="Arial" panose="020B0604020202020204" pitchFamily="34" charset="0"/>
              <a:buChar char="•"/>
            </a:pPr>
            <a:r>
              <a:rPr lang="en-US" sz="1400" dirty="0"/>
              <a:t>Modest concentrations arising out of the doses and metabolism/excretion of short-chained esters (e.g., acetate, propionate) are less than maximally suppressive</a:t>
            </a:r>
          </a:p>
        </p:txBody>
      </p:sp>
      <p:sp>
        <p:nvSpPr>
          <p:cNvPr id="4" name="Footer Placeholder 3">
            <a:extLst>
              <a:ext uri="{FF2B5EF4-FFF2-40B4-BE49-F238E27FC236}">
                <a16:creationId xmlns:a16="http://schemas.microsoft.com/office/drawing/2014/main" id="{C9CD24F6-756D-209E-2038-BA915D44F620}"/>
              </a:ext>
            </a:extLst>
          </p:cNvPr>
          <p:cNvSpPr>
            <a:spLocks noGrp="1"/>
          </p:cNvSpPr>
          <p:nvPr>
            <p:ph type="ftr" sz="quarter" idx="11"/>
          </p:nvPr>
        </p:nvSpPr>
        <p:spPr/>
        <p:txBody>
          <a:bodyPr/>
          <a:lstStyle/>
          <a:p>
            <a:r>
              <a:rPr lang="en-US"/>
              <a:t>PRESENTED BY TYPE-IIX @ AMPOULETUDE.COM</a:t>
            </a:r>
            <a:endParaRPr lang="en-US" dirty="0"/>
          </a:p>
        </p:txBody>
      </p:sp>
    </p:spTree>
    <p:extLst>
      <p:ext uri="{BB962C8B-B14F-4D97-AF65-F5344CB8AC3E}">
        <p14:creationId xmlns:p14="http://schemas.microsoft.com/office/powerpoint/2010/main" val="3566361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a:extLst>
            <a:ext uri="{FF2B5EF4-FFF2-40B4-BE49-F238E27FC236}">
              <a16:creationId xmlns:a16="http://schemas.microsoft.com/office/drawing/2014/main" id="{8FD5BF6F-8CDC-47E4-40D9-56C07AC8CC8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5E39E55-C6BE-074C-DF7A-AD53CC98B608}"/>
              </a:ext>
            </a:extLst>
          </p:cNvPr>
          <p:cNvSpPr>
            <a:spLocks noGrp="1"/>
          </p:cNvSpPr>
          <p:nvPr>
            <p:ph type="title"/>
          </p:nvPr>
        </p:nvSpPr>
        <p:spPr>
          <a:xfrm>
            <a:off x="1600200" y="301752"/>
            <a:ext cx="8991600" cy="1645920"/>
          </a:xfrm>
        </p:spPr>
        <p:txBody>
          <a:bodyPr>
            <a:normAutofit fontScale="90000"/>
          </a:bodyPr>
          <a:lstStyle/>
          <a:p>
            <a:r>
              <a:rPr lang="en-US" dirty="0"/>
              <a:t>Worked example</a:t>
            </a:r>
            <a:br>
              <a:rPr lang="en-US" dirty="0"/>
            </a:br>
            <a:r>
              <a:rPr lang="en-US" dirty="0"/>
              <a:t>case 1: </a:t>
            </a:r>
            <a:r>
              <a:rPr lang="en-US" dirty="0">
                <a:solidFill>
                  <a:schemeClr val="bg2"/>
                </a:solidFill>
              </a:rPr>
              <a:t>male model who derives an income from his physique</a:t>
            </a:r>
          </a:p>
        </p:txBody>
      </p:sp>
      <p:sp>
        <p:nvSpPr>
          <p:cNvPr id="3" name="Text Placeholder 2">
            <a:extLst>
              <a:ext uri="{FF2B5EF4-FFF2-40B4-BE49-F238E27FC236}">
                <a16:creationId xmlns:a16="http://schemas.microsoft.com/office/drawing/2014/main" id="{3BE1EB38-16F8-0CF0-0876-29A6EFE32552}"/>
              </a:ext>
            </a:extLst>
          </p:cNvPr>
          <p:cNvSpPr>
            <a:spLocks noGrp="1"/>
          </p:cNvSpPr>
          <p:nvPr>
            <p:ph type="body" idx="1"/>
          </p:nvPr>
        </p:nvSpPr>
        <p:spPr>
          <a:xfrm>
            <a:off x="1600200" y="2172682"/>
            <a:ext cx="8991600" cy="3978736"/>
          </a:xfrm>
        </p:spPr>
        <p:txBody>
          <a:bodyPr>
            <a:normAutofit fontScale="92500" lnSpcReduction="20000"/>
          </a:bodyPr>
          <a:lstStyle/>
          <a:p>
            <a:r>
              <a:rPr lang="en-US" u="sng" dirty="0">
                <a:solidFill>
                  <a:schemeClr val="accent1"/>
                </a:solidFill>
              </a:rPr>
              <a:t>Practical (Design)</a:t>
            </a:r>
            <a:r>
              <a:rPr lang="en-US" dirty="0"/>
              <a:t>:</a:t>
            </a:r>
          </a:p>
          <a:p>
            <a:r>
              <a:rPr lang="en-US" b="1" dirty="0"/>
              <a:t>Objective</a:t>
            </a:r>
            <a:r>
              <a:rPr lang="en-US" dirty="0"/>
              <a:t>: ↑FFM &amp; ﻿↓FM with </a:t>
            </a:r>
            <a:r>
              <a:rPr lang="en-US" i="1" dirty="0"/>
              <a:t>de minimis </a:t>
            </a:r>
            <a:r>
              <a:rPr lang="en-US" dirty="0"/>
              <a:t>suppressive effects on </a:t>
            </a:r>
            <a:r>
              <a:rPr lang="en-US" dirty="0" err="1"/>
              <a:t>spermato</a:t>
            </a:r>
            <a:r>
              <a:rPr lang="en-US" dirty="0"/>
              <a:t>- &amp; steroid- genesis:</a:t>
            </a:r>
          </a:p>
          <a:p>
            <a:r>
              <a:rPr lang="en-US" dirty="0"/>
              <a:t>	</a:t>
            </a:r>
            <a:r>
              <a:rPr lang="en-US" dirty="0">
                <a:solidFill>
                  <a:schemeClr val="accent1"/>
                </a:solidFill>
              </a:rPr>
              <a:t>OPTIMIZE</a:t>
            </a:r>
            <a:r>
              <a:rPr lang="en-US" dirty="0"/>
              <a:t>: Fertility &amp; Endogenous T [</a:t>
            </a:r>
            <a:r>
              <a:rPr lang="en-US" dirty="0">
                <a:solidFill>
                  <a:schemeClr val="accent1"/>
                </a:solidFill>
              </a:rPr>
              <a:t>balancing efficacy/tolerability</a:t>
            </a:r>
            <a:r>
              <a:rPr lang="en-US" dirty="0"/>
              <a:t>]</a:t>
            </a:r>
          </a:p>
          <a:p>
            <a:r>
              <a:rPr lang="en-US" u="sng" dirty="0">
                <a:solidFill>
                  <a:schemeClr val="accent1"/>
                </a:solidFill>
              </a:rPr>
              <a:t>Compound Selection &amp; Dosing</a:t>
            </a:r>
            <a:r>
              <a:rPr lang="en-US" dirty="0"/>
              <a:t>:</a:t>
            </a:r>
          </a:p>
          <a:p>
            <a:pPr marL="342900" indent="-342900">
              <a:buFont typeface="Arial" panose="020B0604020202020204" pitchFamily="34" charset="0"/>
              <a:buChar char="•"/>
            </a:pPr>
            <a:r>
              <a:rPr lang="en-US" dirty="0"/>
              <a:t>Testosterone</a:t>
            </a:r>
          </a:p>
          <a:p>
            <a:pPr marL="342900" indent="-342900">
              <a:buFont typeface="Arial" panose="020B0604020202020204" pitchFamily="34" charset="0"/>
              <a:buChar char="•"/>
            </a:pPr>
            <a:r>
              <a:rPr lang="en-US" dirty="0"/>
              <a:t>Trenbolone</a:t>
            </a:r>
          </a:p>
          <a:p>
            <a:pPr marL="342900" indent="-342900">
              <a:buFont typeface="Arial" panose="020B0604020202020204" pitchFamily="34" charset="0"/>
              <a:buChar char="•"/>
            </a:pPr>
            <a:r>
              <a:rPr lang="en-US" dirty="0" err="1"/>
              <a:t>Masteron</a:t>
            </a:r>
            <a:r>
              <a:rPr lang="en-US" dirty="0"/>
              <a:t> (“TMT”), and </a:t>
            </a:r>
          </a:p>
          <a:p>
            <a:pPr marL="342900" indent="-342900">
              <a:buFont typeface="Arial" panose="020B0604020202020204" pitchFamily="34" charset="0"/>
              <a:buChar char="•"/>
            </a:pPr>
            <a:r>
              <a:rPr lang="en-US" dirty="0"/>
              <a:t>Anavar</a:t>
            </a:r>
          </a:p>
          <a:p>
            <a:pPr marL="800100" lvl="1" indent="-342900">
              <a:buFont typeface="Wingdings" pitchFamily="2" charset="2"/>
              <a:buChar char="ü"/>
            </a:pPr>
            <a:r>
              <a:rPr lang="en-US" dirty="0"/>
              <a:t>Leveraging </a:t>
            </a:r>
            <a:r>
              <a:rPr lang="en-US" dirty="0">
                <a:solidFill>
                  <a:schemeClr val="accent3"/>
                </a:solidFill>
              </a:rPr>
              <a:t>synergistic</a:t>
            </a:r>
            <a:r>
              <a:rPr lang="en-US" dirty="0"/>
              <a:t> (1 + 1 &gt; 2) combinations (to reduce dose as </a:t>
            </a:r>
            <a:r>
              <a:rPr lang="en-US" dirty="0" err="1"/>
              <a:t>fAUC</a:t>
            </a:r>
            <a:r>
              <a:rPr lang="en-US" dirty="0"/>
              <a:t> nmol*h/L), as propionate (TP), acetate (TBA), propionate (DP), and HCl (OX), respectively</a:t>
            </a:r>
          </a:p>
        </p:txBody>
      </p:sp>
      <p:sp>
        <p:nvSpPr>
          <p:cNvPr id="4" name="Footer Placeholder 3">
            <a:extLst>
              <a:ext uri="{FF2B5EF4-FFF2-40B4-BE49-F238E27FC236}">
                <a16:creationId xmlns:a16="http://schemas.microsoft.com/office/drawing/2014/main" id="{74F20EF6-03DB-6C08-83A0-1B48E1A29161}"/>
              </a:ext>
            </a:extLst>
          </p:cNvPr>
          <p:cNvSpPr>
            <a:spLocks noGrp="1"/>
          </p:cNvSpPr>
          <p:nvPr>
            <p:ph type="ftr" sz="quarter" idx="11"/>
          </p:nvPr>
        </p:nvSpPr>
        <p:spPr/>
        <p:txBody>
          <a:bodyPr/>
          <a:lstStyle/>
          <a:p>
            <a:r>
              <a:rPr lang="en-US"/>
              <a:t>PRESENTED BY TYPE-IIX @ AMPOULETUDE.COM</a:t>
            </a:r>
            <a:endParaRPr lang="en-US" dirty="0"/>
          </a:p>
        </p:txBody>
      </p:sp>
    </p:spTree>
    <p:extLst>
      <p:ext uri="{BB962C8B-B14F-4D97-AF65-F5344CB8AC3E}">
        <p14:creationId xmlns:p14="http://schemas.microsoft.com/office/powerpoint/2010/main" val="1877241428"/>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Symposium-2-Clenbuterol" id="{12058100-73F2-D242-A4FB-20FA4A34B5CE}" vid="{798AAE01-FB08-A24E-9F56-B029B7B175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1653</TotalTime>
  <Words>4840</Words>
  <Application>Microsoft Macintosh PowerPoint</Application>
  <PresentationFormat>Widescreen</PresentationFormat>
  <Paragraphs>258</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Aptos</vt:lpstr>
      <vt:lpstr>Arial</vt:lpstr>
      <vt:lpstr>Gill Sans MT</vt:lpstr>
      <vt:lpstr>Wingdings</vt:lpstr>
      <vt:lpstr>Parcel</vt:lpstr>
      <vt:lpstr>PRINCIPLES OF CYCLE DESIGN: AAS &amp; GROWTH FACTORS</vt:lpstr>
      <vt:lpstr>SECTION overview</vt:lpstr>
      <vt:lpstr>INDIVIDUALIZATION (WORKFLOW)</vt:lpstr>
      <vt:lpstr>ASSESSING RISK TOLERANCE</vt:lpstr>
      <vt:lpstr>COMPOUND SELECTION &amp; DOSING</vt:lpstr>
      <vt:lpstr>MONITORING TRADING-OFF EFFICACY VS. TOLERABILITY</vt:lpstr>
      <vt:lpstr>Optimization of efficacy/tolerability</vt:lpstr>
      <vt:lpstr>Worked example case 1: male model who derives an income from his physique</vt:lpstr>
      <vt:lpstr>Worked example case 1: male model who derives an income from his physique</vt:lpstr>
      <vt:lpstr>Worked example case 1: male model who derives an income from his physique</vt:lpstr>
      <vt:lpstr>IMPLEMENTATION: CYCLE DESIGN 26-YEAR-OLD MALE MODEL PREPPING IN 8 WEEKS FOR SHOOT</vt:lpstr>
      <vt:lpstr>Worked example case II: FEMALE NPC WELLNESS CONTENDER FOR PRO CARD</vt:lpstr>
      <vt:lpstr>Worked example case II: FEMALE NPC WELLNESS CONTENDER FOR PRO CARD</vt:lpstr>
      <vt:lpstr>Worked example case II: FEMALE NPC WELLNESS CONTENDER FOR PRO CARD</vt:lpstr>
      <vt:lpstr>IMPLEMENTATION: CYCLE DESIGN 26-YEAR-OLD FEMALE NPC WELLNESS COMPETITOR PREPPING IN 16 WEEKS FOR SHOW</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Cormac Mannion</dc:creator>
  <cp:lastModifiedBy>Cormac Mannion</cp:lastModifiedBy>
  <cp:revision>62</cp:revision>
  <cp:lastPrinted>2024-08-31T14:54:14Z</cp:lastPrinted>
  <dcterms:created xsi:type="dcterms:W3CDTF">2024-08-29T00:47:16Z</dcterms:created>
  <dcterms:modified xsi:type="dcterms:W3CDTF">2024-08-31T19:39:48Z</dcterms:modified>
</cp:coreProperties>
</file>